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aca7d031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aca7d031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When we are looking at a grasp stability, the velocities and accelerations are </a:t>
            </a:r>
            <a:r>
              <a:rPr b="1" lang="en"/>
              <a:t>pretty small</a:t>
            </a:r>
            <a:r>
              <a:rPr lang="en"/>
              <a:t>. We mainly care about whether a particular choice of grasp configuration (which includes contact points, friction and joint stiffnesses) will yield a good or stable grasp.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Before we talk about how we go about finding the grasp stiffness, let’s dissect the main components of a grasp.</a:t>
            </a:r>
            <a:endParaRPr sz="1400">
              <a:solidFill>
                <a:schemeClr val="dk2"/>
              </a:solidFill>
            </a:endParaRPr>
          </a:p>
          <a:p>
            <a:pPr indent="0" lvl="0" marL="0" rtl="0" algn="l">
              <a:lnSpc>
                <a:spcPct val="100000"/>
              </a:lnSpc>
              <a:spcBef>
                <a:spcPts val="0"/>
              </a:spcBef>
              <a:spcAft>
                <a:spcPts val="0"/>
              </a:spcAft>
              <a:buSzPts val="1100"/>
              <a:buNone/>
            </a:pPr>
            <a:r>
              <a:t/>
            </a:r>
            <a:endParaRPr sz="1400">
              <a:solidFill>
                <a:schemeClr val="dk2"/>
              </a:solidFill>
            </a:endParaRPr>
          </a:p>
          <a:p>
            <a:pPr indent="0" lvl="0" marL="0" rtl="0" algn="l">
              <a:lnSpc>
                <a:spcPct val="100000"/>
              </a:lnSpc>
              <a:spcBef>
                <a:spcPts val="0"/>
              </a:spcBef>
              <a:spcAft>
                <a:spcPts val="0"/>
              </a:spcAft>
              <a:buSzPts val="1100"/>
              <a:buNone/>
            </a:pPr>
            <a:r>
              <a:rPr lang="en" sz="1400">
                <a:solidFill>
                  <a:schemeClr val="dk2"/>
                </a:solidFill>
              </a:rPr>
              <a:t>Here talk about three important coordinate spaces. Object reference frame, contact point reference frame and finger joint space.</a:t>
            </a:r>
            <a:endParaRPr sz="1400">
              <a:solidFill>
                <a:schemeClr val="dk2"/>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aca7d031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faca7d0313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rPr>
              <a:t>Here talk about three important coordinate spaces. Object reference frame, contact point reference frame and finger joint space.</a:t>
            </a:r>
            <a:endParaRPr sz="1400">
              <a:solidFill>
                <a:schemeClr val="dk2"/>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rPr>
              <a:t>J: Coordinate transformation matrix</a:t>
            </a:r>
            <a:endParaRPr sz="1400">
              <a:solidFill>
                <a:schemeClr val="dk2"/>
              </a:solidFill>
            </a:endParaRPr>
          </a:p>
          <a:p>
            <a:pPr indent="0" lvl="0" marL="0" rtl="0" algn="l">
              <a:lnSpc>
                <a:spcPct val="100000"/>
              </a:lnSpc>
              <a:spcBef>
                <a:spcPts val="0"/>
              </a:spcBef>
              <a:spcAft>
                <a:spcPts val="0"/>
              </a:spcAft>
              <a:buSzPts val="1100"/>
              <a:buNone/>
            </a:pPr>
            <a:r>
              <a:t/>
            </a:r>
            <a:endParaRPr sz="1400">
              <a:solidFill>
                <a:schemeClr val="dk2"/>
              </a:solidFill>
            </a:endParaRPr>
          </a:p>
          <a:p>
            <a:pPr indent="0" lvl="0" marL="0" rtl="0" algn="l">
              <a:lnSpc>
                <a:spcPct val="100000"/>
              </a:lnSpc>
              <a:spcBef>
                <a:spcPts val="0"/>
              </a:spcBef>
              <a:spcAft>
                <a:spcPts val="0"/>
              </a:spcAft>
              <a:buSzPts val="1100"/>
              <a:buNone/>
            </a:pPr>
            <a:r>
              <a:rPr lang="en" sz="1400">
                <a:solidFill>
                  <a:schemeClr val="dk2"/>
                </a:solidFill>
              </a:rPr>
              <a:t>Here talk about three important coordinate spaces. Object reference frame, contact point reference frame and finger joint space.</a:t>
            </a:r>
            <a:endParaRPr sz="1400">
              <a:solidFill>
                <a:schemeClr val="dk2"/>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rPr>
              <a:t>H: Contact constraint matrix</a:t>
            </a:r>
            <a:endParaRPr sz="1400">
              <a:solidFill>
                <a:schemeClr val="dk2"/>
              </a:solidFill>
            </a:endParaRPr>
          </a:p>
          <a:p>
            <a:pPr indent="0" lvl="0" marL="0" rtl="0" algn="l">
              <a:lnSpc>
                <a:spcPct val="100000"/>
              </a:lnSpc>
              <a:spcBef>
                <a:spcPts val="0"/>
              </a:spcBef>
              <a:spcAft>
                <a:spcPts val="0"/>
              </a:spcAft>
              <a:buSzPts val="1100"/>
              <a:buNone/>
            </a:pPr>
            <a:r>
              <a:t/>
            </a:r>
            <a:endParaRPr sz="1400">
              <a:solidFill>
                <a:schemeClr val="dk2"/>
              </a:solidFill>
            </a:endParaRPr>
          </a:p>
          <a:p>
            <a:pPr indent="0" lvl="0" marL="0" rtl="0" algn="l">
              <a:lnSpc>
                <a:spcPct val="100000"/>
              </a:lnSpc>
              <a:spcBef>
                <a:spcPts val="0"/>
              </a:spcBef>
              <a:spcAft>
                <a:spcPts val="0"/>
              </a:spcAft>
              <a:buSzPts val="1100"/>
              <a:buNone/>
            </a:pPr>
            <a:r>
              <a:rPr lang="en" sz="1400">
                <a:solidFill>
                  <a:schemeClr val="dk2"/>
                </a:solidFill>
              </a:rPr>
              <a:t>Here talk about three important coordinate spaces. Object reference frame, contact point reference frame and finger joint space.</a:t>
            </a:r>
            <a:endParaRPr sz="1400">
              <a:solidFill>
                <a:schemeClr val="dk2"/>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rPr>
              <a:t>J_theta: Joint Jacobian matrix</a:t>
            </a:r>
            <a:endParaRPr sz="1400">
              <a:solidFill>
                <a:schemeClr val="dk2"/>
              </a:solidFill>
            </a:endParaRPr>
          </a:p>
          <a:p>
            <a:pPr indent="0" lvl="0" marL="0" rtl="0" algn="l">
              <a:lnSpc>
                <a:spcPct val="100000"/>
              </a:lnSpc>
              <a:spcBef>
                <a:spcPts val="0"/>
              </a:spcBef>
              <a:spcAft>
                <a:spcPts val="0"/>
              </a:spcAft>
              <a:buSzPts val="1100"/>
              <a:buNone/>
            </a:pPr>
            <a:r>
              <a:t/>
            </a:r>
            <a:endParaRPr sz="1400">
              <a:solidFill>
                <a:schemeClr val="dk2"/>
              </a:solidFill>
            </a:endParaRPr>
          </a:p>
          <a:p>
            <a:pPr indent="0" lvl="0" marL="0" rtl="0" algn="l">
              <a:lnSpc>
                <a:spcPct val="100000"/>
              </a:lnSpc>
              <a:spcBef>
                <a:spcPts val="0"/>
              </a:spcBef>
              <a:spcAft>
                <a:spcPts val="0"/>
              </a:spcAft>
              <a:buSzPts val="1100"/>
              <a:buNone/>
            </a:pPr>
            <a:r>
              <a:rPr lang="en" sz="1400">
                <a:solidFill>
                  <a:schemeClr val="dk2"/>
                </a:solidFill>
              </a:rPr>
              <a:t>Here talk about three important coordinate spaces. Object reference frame, contact point reference frame and finger joint space.</a:t>
            </a:r>
            <a:endParaRPr sz="1400">
              <a:solidFill>
                <a:schemeClr val="dk2"/>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aca7d031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aca7d031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We concatenate J, H, and etc, so that we can simultaneously express the force/motion relationships for all the fingers of a grasp. The new equations have the same form as those in Table I</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648d8e2c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648d8e2c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Restoring forces at the contact points resulting from the structural and servo stiffness of the fingers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work with </a:t>
            </a:r>
            <a:r>
              <a:rPr b="1" lang="en"/>
              <a:t>compliances</a:t>
            </a:r>
            <a:r>
              <a:rPr lang="en"/>
              <a:t> instead of stiffness because compliance adds when connected serially (we are working with a serial chain, single finger) (and stiffness adds when connected in parallel).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For each finger we want to add the compliance of the joint and the compliance of the structure </a:t>
            </a:r>
            <a:r>
              <a:rPr lang="en"/>
              <a:t>working</a:t>
            </a:r>
            <a:r>
              <a:rPr lang="en"/>
              <a:t> from the joints to the fingertip.This compliance can be partly from joint servoing and partly from passive structural compliance (e.g. soft fingertips).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Definition of jacobian</a:t>
            </a:r>
            <a:endParaRPr/>
          </a:p>
          <a:p>
            <a:pPr indent="0" lvl="0" marL="0" rtl="0" algn="l">
              <a:lnSpc>
                <a:spcPct val="100000"/>
              </a:lnSpc>
              <a:spcBef>
                <a:spcPts val="0"/>
              </a:spcBef>
              <a:spcAft>
                <a:spcPts val="0"/>
              </a:spcAft>
              <a:buSzPts val="1100"/>
              <a:buNone/>
            </a:pPr>
            <a:r>
              <a:rPr lang="en"/>
              <a:t>Definition of compliance</a:t>
            </a:r>
            <a:endParaRPr/>
          </a:p>
          <a:p>
            <a:pPr indent="0" lvl="0" marL="0" rtl="0" algn="l">
              <a:lnSpc>
                <a:spcPct val="100000"/>
              </a:lnSpc>
              <a:spcBef>
                <a:spcPts val="0"/>
              </a:spcBef>
              <a:spcAft>
                <a:spcPts val="0"/>
              </a:spcAft>
              <a:buSzPts val="1100"/>
              <a:buNone/>
            </a:pPr>
            <a:r>
              <a:rPr lang="en"/>
              <a:t>Definition of stiffness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[H] </a:t>
            </a:r>
            <a:r>
              <a:rPr lang="en"/>
              <a:t>matrix</a:t>
            </a:r>
            <a:r>
              <a:rPr lang="en"/>
              <a:t> thing is essentially the same as what we saw in Salisbury’s contact wrench matrices.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looks a bit complicated… We start with the fingertip compliance, [Cf]. We pre- and post-multiply by [H], [H]^t it to get the corresponding compliance </a:t>
            </a:r>
            <a:r>
              <a:rPr lang="en"/>
              <a:t>terms</a:t>
            </a:r>
            <a:r>
              <a:rPr lang="en"/>
              <a:t> that are actually transmitted through the contact. The pre- and post multiply is because the [H] matrices work similarly to Jacobians [J] with stiffness or inertia. </a:t>
            </a:r>
            <a:endParaRPr/>
          </a:p>
          <a:p>
            <a:pPr indent="0" lvl="0" marL="0" rtl="0" algn="l">
              <a:lnSpc>
                <a:spcPct val="100000"/>
              </a:lnSpc>
              <a:spcBef>
                <a:spcPts val="0"/>
              </a:spcBef>
              <a:spcAft>
                <a:spcPts val="0"/>
              </a:spcAft>
              <a:buSzPts val="1100"/>
              <a:buNone/>
            </a:pPr>
            <a:r>
              <a:rPr lang="en"/>
              <a:t>You get a quadratic form because the [H] </a:t>
            </a:r>
            <a:r>
              <a:rPr lang="en"/>
              <a:t>matrix</a:t>
            </a:r>
            <a:r>
              <a:rPr lang="en"/>
              <a:t> is involved both for the small motions and the corresponding small forces.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Then we invert this to get the corresponding contact stiffness matrix [Kf]. And finally pre- and post-multiply again to get the </a:t>
            </a:r>
            <a:r>
              <a:rPr lang="en"/>
              <a:t>corresponding</a:t>
            </a:r>
            <a:r>
              <a:rPr lang="en"/>
              <a:t> contribution of the finger contact to the both contact stiffness.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slightly complicated </a:t>
            </a:r>
            <a:r>
              <a:rPr lang="en"/>
              <a:t>sequence</a:t>
            </a:r>
            <a:r>
              <a:rPr lang="en"/>
              <a:t> is because if there are degrees of </a:t>
            </a:r>
            <a:r>
              <a:rPr lang="en"/>
              <a:t>freedom</a:t>
            </a:r>
            <a:r>
              <a:rPr lang="en"/>
              <a:t> that are free to rotate, they will have “infinity” compliance, which is not </a:t>
            </a:r>
            <a:r>
              <a:rPr lang="en"/>
              <a:t>defined</a:t>
            </a:r>
            <a:r>
              <a:rPr lang="en"/>
              <a:t>. Similarly if there are degrees of </a:t>
            </a:r>
            <a:r>
              <a:rPr lang="en"/>
              <a:t>freedom</a:t>
            </a:r>
            <a:r>
              <a:rPr lang="en"/>
              <a:t> that are constrained they would have </a:t>
            </a:r>
            <a:r>
              <a:rPr lang="en"/>
              <a:t>infinity</a:t>
            </a:r>
            <a:r>
              <a:rPr lang="en"/>
              <a:t> stiffness.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we take the </a:t>
            </a:r>
            <a:r>
              <a:rPr lang="en"/>
              <a:t>inner term  (H*Cf*H’) and invert it. This gives us a stiffness in contact space. But it might only be a 3x3 stiffness matrix, for example, if we have point contact. So before we add the stiffnesses of the contacts we want to expand back out to a full 6x6 matrix (which will probably have some zero rows and columns. Then we add the expanded 6x6 stiffness matrices, transformed to the body frame.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Once we get the stiffness contribution of every contact, on the body side, we can simply add them, transposing them to the common body frame.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Soft finger (Salisbury): [H] will have an extra term for rotations transmitted around the </a:t>
            </a:r>
            <a:r>
              <a:rPr lang="en"/>
              <a:t>local</a:t>
            </a:r>
            <a:r>
              <a:rPr lang="en"/>
              <a:t> normal axis.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Very soft finger (Cutkosky) - this is for things like particle jamming fingertip or suckers. Now [H] is simply a 6x6 identity matrix.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648d8e2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f648d8e2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Demonstrate the rolling effect with the circular puck!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When performing a robotic task where you use a robot hand to grasp an object and achieve a task with it you care about </a:t>
            </a:r>
            <a:r>
              <a:rPr b="1" lang="en"/>
              <a:t>grasp stability</a:t>
            </a:r>
            <a:r>
              <a:rPr lang="en"/>
              <a:t> and control of the compliance of this object. Some scenarios of this include the “peg in hole” task like inserting a key where you might want to control the object to be compliant.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other cases you might want to control the object to have higher stiffnesses like seen at the right.</a:t>
            </a:r>
            <a:br>
              <a:rPr lang="en"/>
            </a:br>
            <a:endParaRPr/>
          </a:p>
          <a:p>
            <a:pPr indent="0" lvl="0" marL="0" rtl="0" algn="l">
              <a:lnSpc>
                <a:spcPct val="100000"/>
              </a:lnSpc>
              <a:spcBef>
                <a:spcPts val="0"/>
              </a:spcBef>
              <a:spcAft>
                <a:spcPts val="0"/>
              </a:spcAft>
              <a:buSzPts val="1100"/>
              <a:buNone/>
            </a:pPr>
            <a:r>
              <a:rPr lang="en"/>
              <a:t>In general we call this “impedance control in operational space.” Why in </a:t>
            </a:r>
            <a:r>
              <a:rPr b="1" lang="en"/>
              <a:t>operational space</a:t>
            </a:r>
            <a:r>
              <a:rPr lang="en"/>
              <a:t>? Because these characteristics are defined in the object reference frame and are chosen to be relevant for a task.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issue is that the grasp forces could be large, so even if they are multiplied by small terms the effect is not negligible.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adec859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adec859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start at the lower right corner and work our way around following the arrows. Some of the transformations are forward kinematics, some are inverse.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aca7d031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aca7d031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600">
                <a:solidFill>
                  <a:schemeClr val="dk1"/>
                </a:solidFill>
              </a:rPr>
              <a:t>manipulation:</a:t>
            </a:r>
            <a:endParaRPr sz="16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 sz="1600">
                <a:solidFill>
                  <a:schemeClr val="dk1"/>
                </a:solidFill>
              </a:rPr>
              <a:t>the robot has the ability to position and orientate an object with in the robots workspace. This is of course subject to finger workspace limits and sensorized areas of the fingertips. The control of the position and orientation of the object is implemented by using an object impedance control </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aca7d03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aca7d03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600">
                <a:solidFill>
                  <a:schemeClr val="dk1"/>
                </a:solidFill>
              </a:rPr>
              <a:t>manipulation:</a:t>
            </a:r>
            <a:endParaRPr sz="16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 sz="1600">
                <a:solidFill>
                  <a:schemeClr val="dk1"/>
                </a:solidFill>
              </a:rPr>
              <a:t>the robot has the ability to position and orientate an object with in the robots workspace. This is of course subject to finger workspace limits and sensorized areas of the fingertips. The control of the position and orientation of the object is implemented by using an object impedance control </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Briefly walk people through this control system:</a:t>
            </a:r>
            <a:endParaRPr/>
          </a:p>
          <a:p>
            <a:pPr indent="0" lvl="0" marL="0" rtl="0" algn="l">
              <a:lnSpc>
                <a:spcPct val="100000"/>
              </a:lnSpc>
              <a:spcBef>
                <a:spcPts val="0"/>
              </a:spcBef>
              <a:spcAft>
                <a:spcPts val="0"/>
              </a:spcAft>
              <a:buSzPts val="1100"/>
              <a:buNone/>
            </a:pPr>
            <a:r>
              <a:t/>
            </a:r>
            <a:endParaRPr/>
          </a:p>
          <a:p>
            <a:pPr indent="-171450" lvl="0" marL="171450" rtl="0" algn="l">
              <a:lnSpc>
                <a:spcPct val="100000"/>
              </a:lnSpc>
              <a:spcBef>
                <a:spcPts val="0"/>
              </a:spcBef>
              <a:spcAft>
                <a:spcPts val="0"/>
              </a:spcAft>
              <a:buSzPts val="1100"/>
              <a:buChar char="●"/>
            </a:pPr>
            <a:r>
              <a:rPr lang="en"/>
              <a:t>We specify a desired </a:t>
            </a:r>
            <a:r>
              <a:rPr b="1" lang="en"/>
              <a:t>impedance</a:t>
            </a:r>
            <a:r>
              <a:rPr lang="en"/>
              <a:t> (stiffness plus some damping) of the grasped object. This produces desired forces F* in response to position errors, Xobj of the object.</a:t>
            </a:r>
            <a:endParaRPr/>
          </a:p>
          <a:p>
            <a:pPr indent="-171450" lvl="0" marL="171450" rtl="0" algn="l">
              <a:lnSpc>
                <a:spcPct val="100000"/>
              </a:lnSpc>
              <a:spcBef>
                <a:spcPts val="0"/>
              </a:spcBef>
              <a:spcAft>
                <a:spcPts val="0"/>
              </a:spcAft>
              <a:buSzPts val="1100"/>
              <a:buChar char="●"/>
            </a:pPr>
            <a:r>
              <a:rPr lang="en"/>
              <a:t>We combine these forces with grasp forces (internal forces) Fint – high enough to prevent </a:t>
            </a:r>
            <a:r>
              <a:rPr b="1" lang="en"/>
              <a:t>slippage </a:t>
            </a:r>
            <a:r>
              <a:rPr lang="en"/>
              <a:t>but not so high as to </a:t>
            </a:r>
            <a:r>
              <a:rPr b="1" lang="en"/>
              <a:t>damage </a:t>
            </a:r>
            <a:r>
              <a:rPr lang="en"/>
              <a:t>object.</a:t>
            </a:r>
            <a:endParaRPr/>
          </a:p>
          <a:p>
            <a:pPr indent="-171450" lvl="0" marL="171450" rtl="0" algn="l">
              <a:lnSpc>
                <a:spcPct val="100000"/>
              </a:lnSpc>
              <a:spcBef>
                <a:spcPts val="0"/>
              </a:spcBef>
              <a:spcAft>
                <a:spcPts val="0"/>
              </a:spcAft>
              <a:buSzPts val="1100"/>
              <a:buChar char="●"/>
            </a:pPr>
            <a:r>
              <a:rPr lang="en"/>
              <a:t>We map those forces through the Grasp Transform to get finger forces</a:t>
            </a:r>
            <a:endParaRPr/>
          </a:p>
          <a:p>
            <a:pPr indent="-171450" lvl="0" marL="171450" rtl="0" algn="l">
              <a:lnSpc>
                <a:spcPct val="100000"/>
              </a:lnSpc>
              <a:spcBef>
                <a:spcPts val="0"/>
              </a:spcBef>
              <a:spcAft>
                <a:spcPts val="0"/>
              </a:spcAft>
              <a:buSzPts val="1100"/>
              <a:buChar char="●"/>
            </a:pPr>
            <a:r>
              <a:rPr lang="en"/>
              <a:t>There is also a second path shown at top for using tactile information, which we will not get into for the moment.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why are we only talking about stiffness and not damping and inertia?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Like we might have learned in Intro to Robotics or Advanced Robotics, the equations of motion of a manipulator include terms involving inertia, coriolis and centrifugal terms. For those that might need a refresher on robotics, this equation is basically saying torque on the robot joints equals Inertia times angular acceleration plus a centrifugal and centripetal forces.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can also look at it in the operational space formulation so that it matches the space in which we describe the grasp stiffness. F* is the typical PD control we use to move our robot to desired positions.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hyperlink" Target="https://join.slack.com/t/topicsinmulti-b5g1638/shared_invite/zt-x3092y46-mnTO2vHuwAp8DPKIkc68u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56.png"/><Relationship Id="rId6" Type="http://schemas.openxmlformats.org/officeDocument/2006/relationships/image" Target="../media/image31.png"/><Relationship Id="rId7"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bdml.stanford.edu/oldweb/touch/publications/griffin_defense.ppt" TargetMode="External"/><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image" Target="../media/image64.png"/><Relationship Id="rId6"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68.png"/><Relationship Id="rId5" Type="http://schemas.openxmlformats.org/officeDocument/2006/relationships/image" Target="../media/image65.png"/><Relationship Id="rId6"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7.png"/><Relationship Id="rId4" Type="http://schemas.openxmlformats.org/officeDocument/2006/relationships/image" Target="../media/image21.png"/><Relationship Id="rId10" Type="http://schemas.openxmlformats.org/officeDocument/2006/relationships/image" Target="../media/image74.png"/><Relationship Id="rId9" Type="http://schemas.openxmlformats.org/officeDocument/2006/relationships/image" Target="../media/image73.png"/><Relationship Id="rId5" Type="http://schemas.openxmlformats.org/officeDocument/2006/relationships/image" Target="../media/image79.png"/><Relationship Id="rId6" Type="http://schemas.openxmlformats.org/officeDocument/2006/relationships/image" Target="../media/image69.png"/><Relationship Id="rId7" Type="http://schemas.openxmlformats.org/officeDocument/2006/relationships/image" Target="../media/image67.png"/><Relationship Id="rId8"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78.png"/><Relationship Id="rId5" Type="http://schemas.openxmlformats.org/officeDocument/2006/relationships/image" Target="../media/image73.png"/><Relationship Id="rId6" Type="http://schemas.openxmlformats.org/officeDocument/2006/relationships/image" Target="../media/image71.png"/><Relationship Id="rId7" Type="http://schemas.openxmlformats.org/officeDocument/2006/relationships/image" Target="../media/image81.png"/><Relationship Id="rId8"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83.png"/><Relationship Id="rId5"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hyperlink" Target="http://bdml.stanford.edu/oldweb/touch/publications/griffin_thesis.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532725" y="630825"/>
            <a:ext cx="6039600" cy="1044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Grasp Stiffness</a:t>
            </a:r>
            <a:endParaRPr/>
          </a:p>
        </p:txBody>
      </p:sp>
      <p:sp>
        <p:nvSpPr>
          <p:cNvPr id="55" name="Google Shape;55;p13"/>
          <p:cNvSpPr txBox="1"/>
          <p:nvPr>
            <p:ph idx="1" type="subTitle"/>
          </p:nvPr>
        </p:nvSpPr>
        <p:spPr>
          <a:xfrm>
            <a:off x="798750" y="1971550"/>
            <a:ext cx="6226800" cy="116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Luca Arleo, Anderson Nardin, Francesco Piqué</a:t>
            </a:r>
            <a:endParaRPr/>
          </a:p>
        </p:txBody>
      </p:sp>
      <p:pic>
        <p:nvPicPr>
          <p:cNvPr id="56" name="Google Shape;56;p13"/>
          <p:cNvPicPr preferRelativeResize="0"/>
          <p:nvPr/>
        </p:nvPicPr>
        <p:blipFill rotWithShape="1">
          <a:blip r:embed="rId3">
            <a:alphaModFix/>
          </a:blip>
          <a:srcRect b="0" l="0" r="0" t="0"/>
          <a:stretch/>
        </p:blipFill>
        <p:spPr>
          <a:xfrm>
            <a:off x="7198339" y="190525"/>
            <a:ext cx="1790886" cy="2789324"/>
          </a:xfrm>
          <a:prstGeom prst="rect">
            <a:avLst/>
          </a:prstGeom>
          <a:noFill/>
          <a:ln>
            <a:noFill/>
          </a:ln>
        </p:spPr>
      </p:pic>
      <p:sp>
        <p:nvSpPr>
          <p:cNvPr id="57" name="Google Shape;57;p13"/>
          <p:cNvSpPr txBox="1"/>
          <p:nvPr/>
        </p:nvSpPr>
        <p:spPr>
          <a:xfrm>
            <a:off x="1428750" y="3547250"/>
            <a:ext cx="56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Contact us with questions at the </a:t>
            </a:r>
            <a:r>
              <a:rPr lang="en" u="sng">
                <a:solidFill>
                  <a:schemeClr val="hlink"/>
                </a:solidFill>
                <a:hlinkClick r:id="rId4"/>
              </a:rPr>
              <a:t>#week3 Slack channel!</a:t>
            </a:r>
            <a:endParaRPr/>
          </a:p>
        </p:txBody>
      </p:sp>
      <p:sp>
        <p:nvSpPr>
          <p:cNvPr id="58" name="Google Shape;58;p13"/>
          <p:cNvSpPr txBox="1"/>
          <p:nvPr/>
        </p:nvSpPr>
        <p:spPr>
          <a:xfrm>
            <a:off x="6151250" y="4305925"/>
            <a:ext cx="272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View “speaker notes” for details on each slide</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Dynamics equation</a:t>
            </a:r>
            <a:endParaRPr/>
          </a:p>
        </p:txBody>
      </p:sp>
      <p:pic>
        <p:nvPicPr>
          <p:cNvPr id="135" name="Google Shape;135;p22"/>
          <p:cNvPicPr preferRelativeResize="0"/>
          <p:nvPr/>
        </p:nvPicPr>
        <p:blipFill>
          <a:blip r:embed="rId3">
            <a:alphaModFix/>
          </a:blip>
          <a:stretch>
            <a:fillRect/>
          </a:stretch>
        </p:blipFill>
        <p:spPr>
          <a:xfrm>
            <a:off x="173925" y="1185863"/>
            <a:ext cx="2876550" cy="2771775"/>
          </a:xfrm>
          <a:prstGeom prst="rect">
            <a:avLst/>
          </a:prstGeom>
          <a:noFill/>
          <a:ln>
            <a:noFill/>
          </a:ln>
        </p:spPr>
      </p:pic>
      <p:pic>
        <p:nvPicPr>
          <p:cNvPr id="136" name="Google Shape;136;p22"/>
          <p:cNvPicPr preferRelativeResize="0"/>
          <p:nvPr/>
        </p:nvPicPr>
        <p:blipFill>
          <a:blip r:embed="rId4">
            <a:alphaModFix/>
          </a:blip>
          <a:stretch>
            <a:fillRect/>
          </a:stretch>
        </p:blipFill>
        <p:spPr>
          <a:xfrm>
            <a:off x="4459975" y="445019"/>
            <a:ext cx="3544775" cy="382475"/>
          </a:xfrm>
          <a:prstGeom prst="rect">
            <a:avLst/>
          </a:prstGeom>
          <a:noFill/>
          <a:ln>
            <a:noFill/>
          </a:ln>
        </p:spPr>
      </p:pic>
      <p:sp>
        <p:nvSpPr>
          <p:cNvPr id="137" name="Google Shape;137;p22"/>
          <p:cNvSpPr txBox="1"/>
          <p:nvPr/>
        </p:nvSpPr>
        <p:spPr>
          <a:xfrm>
            <a:off x="362300" y="4529225"/>
            <a:ext cx="2876700" cy="31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a:t>Craig: Introduction to Robotics</a:t>
            </a:r>
            <a:endParaRPr b="0" i="0" u="none" cap="none" strike="noStrike">
              <a:solidFill>
                <a:srgbClr val="000000"/>
              </a:solidFill>
              <a:latin typeface="Arial"/>
              <a:ea typeface="Arial"/>
              <a:cs typeface="Arial"/>
              <a:sym typeface="Arial"/>
            </a:endParaRPr>
          </a:p>
        </p:txBody>
      </p:sp>
      <p:pic>
        <p:nvPicPr>
          <p:cNvPr id="138" name="Google Shape;138;p22"/>
          <p:cNvPicPr preferRelativeResize="0"/>
          <p:nvPr/>
        </p:nvPicPr>
        <p:blipFill>
          <a:blip r:embed="rId5">
            <a:alphaModFix/>
          </a:blip>
          <a:stretch>
            <a:fillRect/>
          </a:stretch>
        </p:blipFill>
        <p:spPr>
          <a:xfrm>
            <a:off x="3391400" y="1170125"/>
            <a:ext cx="5600201" cy="3500125"/>
          </a:xfrm>
          <a:prstGeom prst="rect">
            <a:avLst/>
          </a:prstGeom>
          <a:noFill/>
          <a:ln>
            <a:noFill/>
          </a:ln>
        </p:spPr>
      </p:pic>
      <p:cxnSp>
        <p:nvCxnSpPr>
          <p:cNvPr id="139" name="Google Shape;139;p22"/>
          <p:cNvCxnSpPr/>
          <p:nvPr/>
        </p:nvCxnSpPr>
        <p:spPr>
          <a:xfrm flipH="1" rot="10800000">
            <a:off x="5186550" y="3809100"/>
            <a:ext cx="634800" cy="678000"/>
          </a:xfrm>
          <a:prstGeom prst="straightConnector1">
            <a:avLst/>
          </a:prstGeom>
          <a:noFill/>
          <a:ln cap="flat" cmpd="sng" w="9525">
            <a:solidFill>
              <a:schemeClr val="dk2"/>
            </a:solidFill>
            <a:prstDash val="solid"/>
            <a:round/>
            <a:headEnd len="med" w="med" type="none"/>
            <a:tailEnd len="med" w="med" type="triangle"/>
          </a:ln>
        </p:spPr>
      </p:cxnSp>
      <p:cxnSp>
        <p:nvCxnSpPr>
          <p:cNvPr id="140" name="Google Shape;140;p22"/>
          <p:cNvCxnSpPr/>
          <p:nvPr/>
        </p:nvCxnSpPr>
        <p:spPr>
          <a:xfrm flipH="1" rot="10800000">
            <a:off x="5229575" y="3938375"/>
            <a:ext cx="925500" cy="559500"/>
          </a:xfrm>
          <a:prstGeom prst="straightConnector1">
            <a:avLst/>
          </a:prstGeom>
          <a:noFill/>
          <a:ln cap="flat" cmpd="sng" w="9525">
            <a:solidFill>
              <a:schemeClr val="dk2"/>
            </a:solidFill>
            <a:prstDash val="solid"/>
            <a:round/>
            <a:headEnd len="med" w="med" type="none"/>
            <a:tailEnd len="med" w="med" type="triangle"/>
          </a:ln>
        </p:spPr>
      </p:cxnSp>
      <p:sp>
        <p:nvSpPr>
          <p:cNvPr id="141" name="Google Shape;141;p22"/>
          <p:cNvSpPr txBox="1"/>
          <p:nvPr/>
        </p:nvSpPr>
        <p:spPr>
          <a:xfrm>
            <a:off x="4110475" y="4529225"/>
            <a:ext cx="16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Centrifugal Forces</a:t>
            </a:r>
            <a:endParaRPr/>
          </a:p>
        </p:txBody>
      </p:sp>
      <p:cxnSp>
        <p:nvCxnSpPr>
          <p:cNvPr id="142" name="Google Shape;142;p22"/>
          <p:cNvCxnSpPr/>
          <p:nvPr/>
        </p:nvCxnSpPr>
        <p:spPr>
          <a:xfrm flipH="1">
            <a:off x="7553825" y="2905325"/>
            <a:ext cx="247500" cy="387300"/>
          </a:xfrm>
          <a:prstGeom prst="straightConnector1">
            <a:avLst/>
          </a:prstGeom>
          <a:noFill/>
          <a:ln cap="flat" cmpd="sng" w="9525">
            <a:solidFill>
              <a:schemeClr val="dk2"/>
            </a:solidFill>
            <a:prstDash val="solid"/>
            <a:round/>
            <a:headEnd len="med" w="med" type="none"/>
            <a:tailEnd len="med" w="med" type="triangle"/>
          </a:ln>
        </p:spPr>
      </p:cxnSp>
      <p:sp>
        <p:nvSpPr>
          <p:cNvPr id="143" name="Google Shape;143;p22"/>
          <p:cNvSpPr txBox="1"/>
          <p:nvPr/>
        </p:nvSpPr>
        <p:spPr>
          <a:xfrm>
            <a:off x="7366675" y="2505125"/>
            <a:ext cx="15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Coriolis Force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about inertia and damping?</a:t>
            </a:r>
            <a:endParaRPr/>
          </a:p>
        </p:txBody>
      </p:sp>
      <p:pic>
        <p:nvPicPr>
          <p:cNvPr id="149" name="Google Shape;149;p23"/>
          <p:cNvPicPr preferRelativeResize="0"/>
          <p:nvPr/>
        </p:nvPicPr>
        <p:blipFill rotWithShape="1">
          <a:blip r:embed="rId3">
            <a:alphaModFix/>
          </a:blip>
          <a:srcRect b="0" l="0" r="0" t="0"/>
          <a:stretch/>
        </p:blipFill>
        <p:spPr>
          <a:xfrm>
            <a:off x="5752978" y="1715925"/>
            <a:ext cx="2573575" cy="2234476"/>
          </a:xfrm>
          <a:prstGeom prst="rect">
            <a:avLst/>
          </a:prstGeom>
          <a:noFill/>
          <a:ln>
            <a:noFill/>
          </a:ln>
        </p:spPr>
      </p:pic>
      <p:sp>
        <p:nvSpPr>
          <p:cNvPr id="150" name="Google Shape;150;p23"/>
          <p:cNvSpPr txBox="1"/>
          <p:nvPr/>
        </p:nvSpPr>
        <p:spPr>
          <a:xfrm>
            <a:off x="362300" y="4529225"/>
            <a:ext cx="5346900" cy="31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Oussama Khatib: CS 327A Advanced Robotics Textbook</a:t>
            </a:r>
            <a:endParaRPr b="0" i="0" sz="10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4">
            <a:alphaModFix/>
          </a:blip>
          <a:srcRect b="0" l="0" r="0" t="0"/>
          <a:stretch/>
        </p:blipFill>
        <p:spPr>
          <a:xfrm>
            <a:off x="507613" y="1792700"/>
            <a:ext cx="4900675" cy="428075"/>
          </a:xfrm>
          <a:prstGeom prst="rect">
            <a:avLst/>
          </a:prstGeom>
          <a:noFill/>
          <a:ln>
            <a:noFill/>
          </a:ln>
        </p:spPr>
      </p:pic>
      <p:sp>
        <p:nvSpPr>
          <p:cNvPr id="152" name="Google Shape;152;p23"/>
          <p:cNvSpPr txBox="1"/>
          <p:nvPr/>
        </p:nvSpPr>
        <p:spPr>
          <a:xfrm>
            <a:off x="362300" y="1387050"/>
            <a:ext cx="3808500" cy="31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Joint Space Manipulator Equation of Motion:</a:t>
            </a:r>
            <a:endParaRPr b="0" i="0" sz="1400" u="none" cap="none" strike="noStrike">
              <a:solidFill>
                <a:srgbClr val="000000"/>
              </a:solidFill>
              <a:latin typeface="Arial"/>
              <a:ea typeface="Arial"/>
              <a:cs typeface="Arial"/>
              <a:sym typeface="Arial"/>
            </a:endParaRPr>
          </a:p>
        </p:txBody>
      </p:sp>
      <p:pic>
        <p:nvPicPr>
          <p:cNvPr id="153" name="Google Shape;153;p23"/>
          <p:cNvPicPr preferRelativeResize="0"/>
          <p:nvPr/>
        </p:nvPicPr>
        <p:blipFill rotWithShape="1">
          <a:blip r:embed="rId5">
            <a:alphaModFix/>
          </a:blip>
          <a:srcRect b="0" l="0" r="0" t="0"/>
          <a:stretch/>
        </p:blipFill>
        <p:spPr>
          <a:xfrm>
            <a:off x="452100" y="2619125"/>
            <a:ext cx="5039301" cy="428075"/>
          </a:xfrm>
          <a:prstGeom prst="rect">
            <a:avLst/>
          </a:prstGeom>
          <a:noFill/>
          <a:ln>
            <a:noFill/>
          </a:ln>
        </p:spPr>
      </p:pic>
      <p:sp>
        <p:nvSpPr>
          <p:cNvPr id="154" name="Google Shape;154;p23"/>
          <p:cNvSpPr txBox="1"/>
          <p:nvPr/>
        </p:nvSpPr>
        <p:spPr>
          <a:xfrm>
            <a:off x="362300" y="2301450"/>
            <a:ext cx="4481700" cy="31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Operational Space Manipulator Equation of Motion:</a:t>
            </a:r>
            <a:endParaRPr b="0" i="0" sz="1400" u="none" cap="none" strike="noStrike">
              <a:solidFill>
                <a:srgbClr val="000000"/>
              </a:solidFill>
              <a:latin typeface="Arial"/>
              <a:ea typeface="Arial"/>
              <a:cs typeface="Arial"/>
              <a:sym typeface="Arial"/>
            </a:endParaRPr>
          </a:p>
        </p:txBody>
      </p:sp>
      <p:pic>
        <p:nvPicPr>
          <p:cNvPr id="155" name="Google Shape;155;p23"/>
          <p:cNvPicPr preferRelativeResize="0"/>
          <p:nvPr/>
        </p:nvPicPr>
        <p:blipFill rotWithShape="1">
          <a:blip r:embed="rId6">
            <a:alphaModFix/>
          </a:blip>
          <a:srcRect b="0" l="0" r="0" t="0"/>
          <a:stretch/>
        </p:blipFill>
        <p:spPr>
          <a:xfrm>
            <a:off x="438300" y="3618475"/>
            <a:ext cx="4558150" cy="526816"/>
          </a:xfrm>
          <a:prstGeom prst="rect">
            <a:avLst/>
          </a:prstGeom>
          <a:noFill/>
          <a:ln>
            <a:noFill/>
          </a:ln>
        </p:spPr>
      </p:pic>
      <p:sp>
        <p:nvSpPr>
          <p:cNvPr id="156" name="Google Shape;156;p23"/>
          <p:cNvSpPr txBox="1"/>
          <p:nvPr/>
        </p:nvSpPr>
        <p:spPr>
          <a:xfrm>
            <a:off x="362300" y="3215850"/>
            <a:ext cx="4481700" cy="31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Control Scheme:</a:t>
            </a:r>
            <a:endParaRPr b="0" i="0" sz="1400" u="none" cap="none" strike="noStrike">
              <a:solidFill>
                <a:srgbClr val="000000"/>
              </a:solidFill>
              <a:latin typeface="Arial"/>
              <a:ea typeface="Arial"/>
              <a:cs typeface="Arial"/>
              <a:sym typeface="Arial"/>
            </a:endParaRPr>
          </a:p>
        </p:txBody>
      </p:sp>
      <p:cxnSp>
        <p:nvCxnSpPr>
          <p:cNvPr id="157" name="Google Shape;157;p23"/>
          <p:cNvCxnSpPr/>
          <p:nvPr/>
        </p:nvCxnSpPr>
        <p:spPr>
          <a:xfrm rot="10800000">
            <a:off x="1254275" y="1971650"/>
            <a:ext cx="2926200" cy="0"/>
          </a:xfrm>
          <a:prstGeom prst="straightConnector1">
            <a:avLst/>
          </a:prstGeom>
          <a:noFill/>
          <a:ln cap="flat" cmpd="sng" w="28575">
            <a:solidFill>
              <a:srgbClr val="FF0000"/>
            </a:solidFill>
            <a:prstDash val="solid"/>
            <a:round/>
            <a:headEnd len="sm" w="sm" type="none"/>
            <a:tailEnd len="sm" w="sm" type="none"/>
          </a:ln>
        </p:spPr>
      </p:cxnSp>
      <p:cxnSp>
        <p:nvCxnSpPr>
          <p:cNvPr id="158" name="Google Shape;158;p23"/>
          <p:cNvCxnSpPr/>
          <p:nvPr/>
        </p:nvCxnSpPr>
        <p:spPr>
          <a:xfrm rot="10800000">
            <a:off x="1330475" y="2809850"/>
            <a:ext cx="2926200" cy="0"/>
          </a:xfrm>
          <a:prstGeom prst="straightConnector1">
            <a:avLst/>
          </a:prstGeom>
          <a:noFill/>
          <a:ln cap="flat" cmpd="sng" w="28575">
            <a:solidFill>
              <a:srgbClr val="FF0000"/>
            </a:solidFill>
            <a:prstDash val="solid"/>
            <a:round/>
            <a:headEnd len="sm" w="sm" type="none"/>
            <a:tailEnd len="sm" w="sm" type="none"/>
          </a:ln>
        </p:spPr>
      </p:cxnSp>
      <p:cxnSp>
        <p:nvCxnSpPr>
          <p:cNvPr id="159" name="Google Shape;159;p23"/>
          <p:cNvCxnSpPr/>
          <p:nvPr/>
        </p:nvCxnSpPr>
        <p:spPr>
          <a:xfrm flipH="1">
            <a:off x="1559050" y="3872050"/>
            <a:ext cx="1122000" cy="450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4"/>
          <p:cNvPicPr preferRelativeResize="0"/>
          <p:nvPr/>
        </p:nvPicPr>
        <p:blipFill rotWithShape="1">
          <a:blip r:embed="rId3">
            <a:alphaModFix/>
          </a:blip>
          <a:srcRect b="0" l="0" r="0" t="0"/>
          <a:stretch/>
        </p:blipFill>
        <p:spPr>
          <a:xfrm>
            <a:off x="3722625" y="1252975"/>
            <a:ext cx="5109674" cy="3215400"/>
          </a:xfrm>
          <a:prstGeom prst="rect">
            <a:avLst/>
          </a:prstGeom>
          <a:noFill/>
          <a:ln>
            <a:noFill/>
          </a:ln>
        </p:spPr>
      </p:pic>
      <p:sp>
        <p:nvSpPr>
          <p:cNvPr id="165" name="Google Shape;165;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Important Components in a grasp</a:t>
            </a:r>
            <a:endParaRPr/>
          </a:p>
        </p:txBody>
      </p:sp>
      <p:sp>
        <p:nvSpPr>
          <p:cNvPr id="166" name="Google Shape;166;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Object reference frame B</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Axis x, y, z</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Body Contact reference frame P</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Axis l</a:t>
            </a:r>
            <a:r>
              <a:rPr baseline="-25000" lang="en">
                <a:solidFill>
                  <a:schemeClr val="dk1"/>
                </a:solidFill>
              </a:rPr>
              <a:t>1</a:t>
            </a:r>
            <a:r>
              <a:rPr lang="en">
                <a:solidFill>
                  <a:schemeClr val="dk1"/>
                </a:solidFill>
              </a:rPr>
              <a:t>,m</a:t>
            </a:r>
            <a:r>
              <a:rPr baseline="-25000" lang="en">
                <a:solidFill>
                  <a:schemeClr val="dk1"/>
                </a:solidFill>
              </a:rPr>
              <a:t>1</a:t>
            </a:r>
            <a:r>
              <a:rPr lang="en">
                <a:solidFill>
                  <a:schemeClr val="dk1"/>
                </a:solidFill>
              </a:rPr>
              <a:t>,n</a:t>
            </a:r>
            <a:r>
              <a:rPr baseline="-25000" lang="en">
                <a:solidFill>
                  <a:schemeClr val="dk1"/>
                </a:solidFill>
              </a:rPr>
              <a:t>1</a:t>
            </a:r>
            <a:r>
              <a:rPr lang="en">
                <a:solidFill>
                  <a:schemeClr val="dk1"/>
                </a:solidFill>
              </a:rPr>
              <a:t> and l</a:t>
            </a:r>
            <a:r>
              <a:rPr baseline="-25000" lang="en">
                <a:solidFill>
                  <a:schemeClr val="dk1"/>
                </a:solidFill>
              </a:rPr>
              <a:t>2</a:t>
            </a:r>
            <a:r>
              <a:rPr lang="en">
                <a:solidFill>
                  <a:schemeClr val="dk1"/>
                </a:solidFill>
              </a:rPr>
              <a:t>,m</a:t>
            </a:r>
            <a:r>
              <a:rPr baseline="-25000" lang="en">
                <a:solidFill>
                  <a:schemeClr val="dk1"/>
                </a:solidFill>
              </a:rPr>
              <a:t>2</a:t>
            </a:r>
            <a:r>
              <a:rPr lang="en">
                <a:solidFill>
                  <a:schemeClr val="dk1"/>
                </a:solidFill>
              </a:rPr>
              <a:t>,n</a:t>
            </a:r>
            <a:r>
              <a:rPr baseline="-25000" lang="en">
                <a:solidFill>
                  <a:schemeClr val="dk1"/>
                </a:solidFill>
              </a:rPr>
              <a:t>2</a:t>
            </a:r>
            <a:r>
              <a:rPr lang="en">
                <a:solidFill>
                  <a:schemeClr val="dk1"/>
                </a:solidFill>
              </a:rPr>
              <a:t>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Fingertip reference frame F</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Joint space </a:t>
            </a:r>
            <a:r>
              <a:rPr lang="en" sz="2400">
                <a:solidFill>
                  <a:schemeClr val="dk1"/>
                </a:solidFill>
                <a:highlight>
                  <a:schemeClr val="lt1"/>
                </a:highlight>
                <a:latin typeface="Roboto"/>
                <a:ea typeface="Roboto"/>
                <a:cs typeface="Roboto"/>
                <a:sym typeface="Roboto"/>
              </a:rPr>
              <a:t>Θ</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3">
            <a:alphaModFix/>
          </a:blip>
          <a:stretch>
            <a:fillRect/>
          </a:stretch>
        </p:blipFill>
        <p:spPr>
          <a:xfrm>
            <a:off x="5194663" y="28575"/>
            <a:ext cx="3876675" cy="5086350"/>
          </a:xfrm>
          <a:prstGeom prst="rect">
            <a:avLst/>
          </a:prstGeom>
          <a:noFill/>
          <a:ln>
            <a:noFill/>
          </a:ln>
        </p:spPr>
      </p:pic>
      <p:sp>
        <p:nvSpPr>
          <p:cNvPr id="172" name="Google Shape;17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Important Components in a grasp</a:t>
            </a:r>
            <a:endParaRPr/>
          </a:p>
        </p:txBody>
      </p:sp>
      <p:sp>
        <p:nvSpPr>
          <p:cNvPr id="173" name="Google Shape;17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Object reference frame B</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chemeClr val="dk1"/>
                </a:solidFill>
              </a:rPr>
              <a:t>Body </a:t>
            </a:r>
            <a:r>
              <a:rPr lang="en">
                <a:solidFill>
                  <a:srgbClr val="000000"/>
                </a:solidFill>
              </a:rPr>
              <a:t>Contact reference frame P</a:t>
            </a:r>
            <a:endParaRPr>
              <a:solidFill>
                <a:srgbClr val="000000"/>
              </a:solidFill>
            </a:endParaRPr>
          </a:p>
          <a:p>
            <a:pPr indent="-342900" lvl="0" marL="457200" rtl="0" algn="l">
              <a:lnSpc>
                <a:spcPct val="115000"/>
              </a:lnSpc>
              <a:spcBef>
                <a:spcPts val="0"/>
              </a:spcBef>
              <a:spcAft>
                <a:spcPts val="0"/>
              </a:spcAft>
              <a:buClr>
                <a:srgbClr val="FF0000"/>
              </a:buClr>
              <a:buSzPts val="1800"/>
              <a:buChar char="●"/>
            </a:pPr>
            <a:r>
              <a:rPr lang="en">
                <a:solidFill>
                  <a:srgbClr val="FF0000"/>
                </a:solidFill>
              </a:rPr>
              <a:t>Fingertip reference frame F</a:t>
            </a:r>
            <a:endParaRPr>
              <a:solidFill>
                <a:srgbClr val="FF0000"/>
              </a:solidFill>
            </a:endParaRPr>
          </a:p>
          <a:p>
            <a:pPr indent="-317500" lvl="1" marL="914400" rtl="0" algn="l">
              <a:lnSpc>
                <a:spcPct val="115000"/>
              </a:lnSpc>
              <a:spcBef>
                <a:spcPts val="0"/>
              </a:spcBef>
              <a:spcAft>
                <a:spcPts val="0"/>
              </a:spcAft>
              <a:buClr>
                <a:srgbClr val="FF0000"/>
              </a:buClr>
              <a:buSzPts val="1400"/>
              <a:buChar char="○"/>
            </a:pPr>
            <a:r>
              <a:rPr lang="en">
                <a:solidFill>
                  <a:srgbClr val="FF0000"/>
                </a:solidFill>
              </a:rPr>
              <a:t>Axis a,b,c</a:t>
            </a:r>
            <a:endParaRPr>
              <a:solidFill>
                <a:srgbClr val="FF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Joint space </a:t>
            </a:r>
            <a:r>
              <a:rPr lang="en" sz="2400">
                <a:solidFill>
                  <a:srgbClr val="222222"/>
                </a:solidFill>
                <a:highlight>
                  <a:srgbClr val="FFFFFF"/>
                </a:highlight>
                <a:latin typeface="Roboto"/>
                <a:ea typeface="Roboto"/>
                <a:cs typeface="Roboto"/>
                <a:sym typeface="Roboto"/>
              </a:rPr>
              <a:t>Θ</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Important Components in a grasp</a:t>
            </a:r>
            <a:endParaRPr/>
          </a:p>
        </p:txBody>
      </p:sp>
      <p:pic>
        <p:nvPicPr>
          <p:cNvPr id="179" name="Google Shape;179;p26"/>
          <p:cNvPicPr preferRelativeResize="0"/>
          <p:nvPr/>
        </p:nvPicPr>
        <p:blipFill rotWithShape="1">
          <a:blip r:embed="rId3">
            <a:alphaModFix/>
          </a:blip>
          <a:srcRect b="0" l="0" r="0" t="0"/>
          <a:stretch/>
        </p:blipFill>
        <p:spPr>
          <a:xfrm>
            <a:off x="3722625" y="1252975"/>
            <a:ext cx="5109674" cy="3215400"/>
          </a:xfrm>
          <a:prstGeom prst="rect">
            <a:avLst/>
          </a:prstGeom>
          <a:noFill/>
          <a:ln>
            <a:noFill/>
          </a:ln>
        </p:spPr>
      </p:pic>
      <p:sp>
        <p:nvSpPr>
          <p:cNvPr id="180" name="Google Shape;180;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Object reference frame B</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Body Contact reference frame P</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Fingertip reference frame F</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Joint space </a:t>
            </a:r>
            <a:r>
              <a:rPr lang="en" sz="2400">
                <a:solidFill>
                  <a:srgbClr val="222222"/>
                </a:solidFill>
                <a:highlight>
                  <a:srgbClr val="FFFFFF"/>
                </a:highlight>
                <a:latin typeface="Roboto"/>
                <a:ea typeface="Roboto"/>
                <a:cs typeface="Roboto"/>
                <a:sym typeface="Roboto"/>
              </a:rPr>
              <a:t>Θ</a:t>
            </a:r>
            <a:endParaRPr>
              <a:solidFill>
                <a:srgbClr val="000000"/>
              </a:solidFill>
            </a:endParaRPr>
          </a:p>
        </p:txBody>
      </p:sp>
      <p:sp>
        <p:nvSpPr>
          <p:cNvPr id="181" name="Google Shape;181;p26"/>
          <p:cNvSpPr/>
          <p:nvPr/>
        </p:nvSpPr>
        <p:spPr>
          <a:xfrm>
            <a:off x="4192550" y="1323575"/>
            <a:ext cx="359400" cy="4338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6"/>
          <p:cNvPicPr preferRelativeResize="0"/>
          <p:nvPr/>
        </p:nvPicPr>
        <p:blipFill rotWithShape="1">
          <a:blip r:embed="rId4">
            <a:alphaModFix/>
          </a:blip>
          <a:srcRect b="0" l="0" r="0" t="0"/>
          <a:stretch/>
        </p:blipFill>
        <p:spPr>
          <a:xfrm>
            <a:off x="990975" y="2826100"/>
            <a:ext cx="2273675" cy="749150"/>
          </a:xfrm>
          <a:prstGeom prst="rect">
            <a:avLst/>
          </a:prstGeom>
          <a:noFill/>
          <a:ln>
            <a:noFill/>
          </a:ln>
        </p:spPr>
      </p:pic>
      <p:pic>
        <p:nvPicPr>
          <p:cNvPr id="183" name="Google Shape;183;p26"/>
          <p:cNvPicPr preferRelativeResize="0"/>
          <p:nvPr/>
        </p:nvPicPr>
        <p:blipFill rotWithShape="1">
          <a:blip r:embed="rId5">
            <a:alphaModFix/>
          </a:blip>
          <a:srcRect b="51716" l="0" r="70680" t="0"/>
          <a:stretch/>
        </p:blipFill>
        <p:spPr>
          <a:xfrm>
            <a:off x="4620125" y="1323575"/>
            <a:ext cx="799450" cy="433800"/>
          </a:xfrm>
          <a:prstGeom prst="rect">
            <a:avLst/>
          </a:prstGeom>
          <a:noFill/>
          <a:ln>
            <a:noFill/>
          </a:ln>
        </p:spPr>
      </p:pic>
      <p:pic>
        <p:nvPicPr>
          <p:cNvPr id="184" name="Google Shape;184;p26"/>
          <p:cNvPicPr preferRelativeResize="0"/>
          <p:nvPr/>
        </p:nvPicPr>
        <p:blipFill rotWithShape="1">
          <a:blip r:embed="rId6">
            <a:alphaModFix/>
          </a:blip>
          <a:srcRect b="0" l="0" r="0" t="0"/>
          <a:stretch/>
        </p:blipFill>
        <p:spPr>
          <a:xfrm>
            <a:off x="990975" y="3740496"/>
            <a:ext cx="2273675" cy="9094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Important Components in a grasp</a:t>
            </a:r>
            <a:endParaRPr/>
          </a:p>
        </p:txBody>
      </p:sp>
      <p:pic>
        <p:nvPicPr>
          <p:cNvPr id="190" name="Google Shape;190;p27"/>
          <p:cNvPicPr preferRelativeResize="0"/>
          <p:nvPr/>
        </p:nvPicPr>
        <p:blipFill rotWithShape="1">
          <a:blip r:embed="rId3">
            <a:alphaModFix/>
          </a:blip>
          <a:srcRect b="0" l="0" r="0" t="0"/>
          <a:stretch/>
        </p:blipFill>
        <p:spPr>
          <a:xfrm>
            <a:off x="3722625" y="1353475"/>
            <a:ext cx="5109674" cy="3215400"/>
          </a:xfrm>
          <a:prstGeom prst="rect">
            <a:avLst/>
          </a:prstGeom>
          <a:noFill/>
          <a:ln>
            <a:noFill/>
          </a:ln>
        </p:spPr>
      </p:pic>
      <p:sp>
        <p:nvSpPr>
          <p:cNvPr id="191" name="Google Shape;191;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Object reference frame B</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Body Contact reference frame P</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Fingertip reference frame F</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Joint space </a:t>
            </a:r>
            <a:r>
              <a:rPr lang="en" sz="2400">
                <a:solidFill>
                  <a:srgbClr val="222222"/>
                </a:solidFill>
                <a:highlight>
                  <a:srgbClr val="FFFFFF"/>
                </a:highlight>
                <a:latin typeface="Roboto"/>
                <a:ea typeface="Roboto"/>
                <a:cs typeface="Roboto"/>
                <a:sym typeface="Roboto"/>
              </a:rPr>
              <a:t>Θ</a:t>
            </a:r>
            <a:endParaRPr>
              <a:solidFill>
                <a:srgbClr val="000000"/>
              </a:solidFill>
            </a:endParaRPr>
          </a:p>
        </p:txBody>
      </p:sp>
      <p:sp>
        <p:nvSpPr>
          <p:cNvPr id="192" name="Google Shape;192;p27"/>
          <p:cNvSpPr/>
          <p:nvPr/>
        </p:nvSpPr>
        <p:spPr>
          <a:xfrm>
            <a:off x="4224800" y="1645825"/>
            <a:ext cx="334500" cy="4338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 name="Google Shape;193;p27"/>
          <p:cNvPicPr preferRelativeResize="0"/>
          <p:nvPr/>
        </p:nvPicPr>
        <p:blipFill rotWithShape="1">
          <a:blip r:embed="rId4">
            <a:alphaModFix/>
          </a:blip>
          <a:srcRect b="0" l="0" r="0" t="0"/>
          <a:stretch/>
        </p:blipFill>
        <p:spPr>
          <a:xfrm>
            <a:off x="405750" y="3002549"/>
            <a:ext cx="3458551" cy="688500"/>
          </a:xfrm>
          <a:prstGeom prst="rect">
            <a:avLst/>
          </a:prstGeom>
          <a:noFill/>
          <a:ln>
            <a:noFill/>
          </a:ln>
        </p:spPr>
      </p:pic>
      <p:pic>
        <p:nvPicPr>
          <p:cNvPr id="194" name="Google Shape;194;p27"/>
          <p:cNvPicPr preferRelativeResize="0"/>
          <p:nvPr/>
        </p:nvPicPr>
        <p:blipFill rotWithShape="1">
          <a:blip r:embed="rId5">
            <a:alphaModFix/>
          </a:blip>
          <a:srcRect b="56797" l="0" r="82224" t="0"/>
          <a:stretch/>
        </p:blipFill>
        <p:spPr>
          <a:xfrm>
            <a:off x="4579875" y="1713999"/>
            <a:ext cx="614775" cy="297450"/>
          </a:xfrm>
          <a:prstGeom prst="rect">
            <a:avLst/>
          </a:prstGeom>
          <a:noFill/>
          <a:ln>
            <a:noFill/>
          </a:ln>
        </p:spPr>
      </p:pic>
      <p:pic>
        <p:nvPicPr>
          <p:cNvPr id="195" name="Google Shape;195;p27"/>
          <p:cNvPicPr preferRelativeResize="0"/>
          <p:nvPr/>
        </p:nvPicPr>
        <p:blipFill rotWithShape="1">
          <a:blip r:embed="rId6">
            <a:alphaModFix/>
          </a:blip>
          <a:srcRect b="0" l="0" r="0" t="0"/>
          <a:stretch/>
        </p:blipFill>
        <p:spPr>
          <a:xfrm>
            <a:off x="678850" y="3802100"/>
            <a:ext cx="2738975" cy="792200"/>
          </a:xfrm>
          <a:prstGeom prst="rect">
            <a:avLst/>
          </a:prstGeom>
          <a:noFill/>
          <a:ln>
            <a:noFill/>
          </a:ln>
        </p:spPr>
      </p:pic>
      <p:pic>
        <p:nvPicPr>
          <p:cNvPr id="196" name="Google Shape;196;p27"/>
          <p:cNvPicPr preferRelativeResize="0"/>
          <p:nvPr/>
        </p:nvPicPr>
        <p:blipFill rotWithShape="1">
          <a:blip r:embed="rId7">
            <a:alphaModFix/>
          </a:blip>
          <a:srcRect b="0" l="0" r="0" t="0"/>
          <a:stretch/>
        </p:blipFill>
        <p:spPr>
          <a:xfrm>
            <a:off x="4184500" y="1528891"/>
            <a:ext cx="160784" cy="29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Important Components in a grasp</a:t>
            </a:r>
            <a:endParaRPr/>
          </a:p>
        </p:txBody>
      </p:sp>
      <p:pic>
        <p:nvPicPr>
          <p:cNvPr id="202" name="Google Shape;202;p28"/>
          <p:cNvPicPr preferRelativeResize="0"/>
          <p:nvPr/>
        </p:nvPicPr>
        <p:blipFill rotWithShape="1">
          <a:blip r:embed="rId3">
            <a:alphaModFix/>
          </a:blip>
          <a:srcRect b="0" l="0" r="0" t="0"/>
          <a:stretch/>
        </p:blipFill>
        <p:spPr>
          <a:xfrm>
            <a:off x="3722625" y="1252975"/>
            <a:ext cx="5109674" cy="3215400"/>
          </a:xfrm>
          <a:prstGeom prst="rect">
            <a:avLst/>
          </a:prstGeom>
          <a:noFill/>
          <a:ln>
            <a:noFill/>
          </a:ln>
        </p:spPr>
      </p:pic>
      <p:sp>
        <p:nvSpPr>
          <p:cNvPr id="203" name="Google Shape;203;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Object reference frame B</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Body Contact reference frame P</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Fingertip reference frame F</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Joint space </a:t>
            </a:r>
            <a:r>
              <a:rPr lang="en" sz="2400">
                <a:solidFill>
                  <a:srgbClr val="222222"/>
                </a:solidFill>
                <a:highlight>
                  <a:srgbClr val="FFFFFF"/>
                </a:highlight>
                <a:latin typeface="Roboto"/>
                <a:ea typeface="Roboto"/>
                <a:cs typeface="Roboto"/>
                <a:sym typeface="Roboto"/>
              </a:rPr>
              <a:t>Θ</a:t>
            </a:r>
            <a:endParaRPr>
              <a:solidFill>
                <a:srgbClr val="000000"/>
              </a:solidFill>
            </a:endParaRPr>
          </a:p>
        </p:txBody>
      </p:sp>
      <p:sp>
        <p:nvSpPr>
          <p:cNvPr id="204" name="Google Shape;204;p28"/>
          <p:cNvSpPr/>
          <p:nvPr/>
        </p:nvSpPr>
        <p:spPr>
          <a:xfrm flipH="1" rot="10800000">
            <a:off x="3722625" y="1985675"/>
            <a:ext cx="334500" cy="4338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28"/>
          <p:cNvPicPr preferRelativeResize="0"/>
          <p:nvPr/>
        </p:nvPicPr>
        <p:blipFill rotWithShape="1">
          <a:blip r:embed="rId4">
            <a:alphaModFix/>
          </a:blip>
          <a:srcRect b="0" l="0" r="0" t="0"/>
          <a:stretch/>
        </p:blipFill>
        <p:spPr>
          <a:xfrm>
            <a:off x="552850" y="3027975"/>
            <a:ext cx="2912974" cy="937050"/>
          </a:xfrm>
          <a:prstGeom prst="rect">
            <a:avLst/>
          </a:prstGeom>
          <a:noFill/>
          <a:ln>
            <a:noFill/>
          </a:ln>
        </p:spPr>
      </p:pic>
      <p:pic>
        <p:nvPicPr>
          <p:cNvPr id="206" name="Google Shape;206;p28"/>
          <p:cNvPicPr preferRelativeResize="0"/>
          <p:nvPr/>
        </p:nvPicPr>
        <p:blipFill rotWithShape="1">
          <a:blip r:embed="rId5">
            <a:alphaModFix/>
          </a:blip>
          <a:srcRect b="55086" l="13908" r="66833" t="-7280"/>
          <a:stretch/>
        </p:blipFill>
        <p:spPr>
          <a:xfrm>
            <a:off x="4171925" y="1922975"/>
            <a:ext cx="656875" cy="572700"/>
          </a:xfrm>
          <a:prstGeom prst="rect">
            <a:avLst/>
          </a:prstGeom>
          <a:noFill/>
          <a:ln>
            <a:noFill/>
          </a:ln>
        </p:spPr>
      </p:pic>
      <p:pic>
        <p:nvPicPr>
          <p:cNvPr id="207" name="Google Shape;207;p28"/>
          <p:cNvPicPr preferRelativeResize="0"/>
          <p:nvPr/>
        </p:nvPicPr>
        <p:blipFill rotWithShape="1">
          <a:blip r:embed="rId6">
            <a:alphaModFix/>
          </a:blip>
          <a:srcRect b="0" l="0" r="0" t="0"/>
          <a:stretch/>
        </p:blipFill>
        <p:spPr>
          <a:xfrm>
            <a:off x="435903" y="3937463"/>
            <a:ext cx="2842069" cy="937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a:t>Important Components in a grasp</a:t>
            </a:r>
            <a:endParaRPr/>
          </a:p>
        </p:txBody>
      </p:sp>
      <p:pic>
        <p:nvPicPr>
          <p:cNvPr id="213" name="Google Shape;213;p29"/>
          <p:cNvPicPr preferRelativeResize="0"/>
          <p:nvPr/>
        </p:nvPicPr>
        <p:blipFill>
          <a:blip r:embed="rId3">
            <a:alphaModFix/>
          </a:blip>
          <a:stretch>
            <a:fillRect/>
          </a:stretch>
        </p:blipFill>
        <p:spPr>
          <a:xfrm>
            <a:off x="124013" y="1568275"/>
            <a:ext cx="8895975" cy="244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Revisit Definition of Grasp Stiffness</a:t>
            </a:r>
            <a:endParaRPr/>
          </a:p>
        </p:txBody>
      </p:sp>
      <p:pic>
        <p:nvPicPr>
          <p:cNvPr id="219" name="Google Shape;219;p30"/>
          <p:cNvPicPr preferRelativeResize="0"/>
          <p:nvPr/>
        </p:nvPicPr>
        <p:blipFill rotWithShape="1">
          <a:blip r:embed="rId3">
            <a:alphaModFix/>
          </a:blip>
          <a:srcRect b="0" l="0" r="0" t="0"/>
          <a:stretch/>
        </p:blipFill>
        <p:spPr>
          <a:xfrm>
            <a:off x="897025" y="1962200"/>
            <a:ext cx="7349951" cy="1796950"/>
          </a:xfrm>
          <a:prstGeom prst="rect">
            <a:avLst/>
          </a:prstGeom>
          <a:noFill/>
          <a:ln>
            <a:noFill/>
          </a:ln>
        </p:spPr>
      </p:pic>
      <p:sp>
        <p:nvSpPr>
          <p:cNvPr id="220" name="Google Shape;220;p30"/>
          <p:cNvSpPr txBox="1"/>
          <p:nvPr/>
        </p:nvSpPr>
        <p:spPr>
          <a:xfrm>
            <a:off x="4563000" y="3759150"/>
            <a:ext cx="1465800" cy="46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Arial"/>
                <a:ea typeface="Arial"/>
                <a:cs typeface="Arial"/>
                <a:sym typeface="Arial"/>
              </a:rPr>
              <a:t>Direct stiffness</a:t>
            </a:r>
            <a:endParaRPr b="1" i="0" sz="1800" u="none" cap="none" strike="noStrike">
              <a:solidFill>
                <a:srgbClr val="FF0000"/>
              </a:solidFill>
              <a:latin typeface="Arial"/>
              <a:ea typeface="Arial"/>
              <a:cs typeface="Arial"/>
              <a:sym typeface="Arial"/>
            </a:endParaRPr>
          </a:p>
        </p:txBody>
      </p:sp>
      <p:sp>
        <p:nvSpPr>
          <p:cNvPr id="221" name="Google Shape;221;p30"/>
          <p:cNvSpPr txBox="1"/>
          <p:nvPr/>
        </p:nvSpPr>
        <p:spPr>
          <a:xfrm>
            <a:off x="6579250" y="3759150"/>
            <a:ext cx="1788900" cy="46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0000"/>
                </a:solidFill>
                <a:latin typeface="Arial"/>
                <a:ea typeface="Arial"/>
                <a:cs typeface="Arial"/>
                <a:sym typeface="Arial"/>
              </a:rPr>
              <a:t>Geometric stiffness</a:t>
            </a:r>
            <a:endParaRPr b="1" i="0" sz="1800" u="none" cap="none" strike="noStrike">
              <a:solidFill>
                <a:srgbClr val="FF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txBox="1"/>
          <p:nvPr>
            <p:ph idx="1" type="body"/>
          </p:nvPr>
        </p:nvSpPr>
        <p:spPr>
          <a:xfrm>
            <a:off x="2484275" y="2330375"/>
            <a:ext cx="3994200" cy="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 from Anderson to Francesco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34491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What is “grasp stiffness” useful for?</a:t>
            </a:r>
            <a:endParaRPr/>
          </a:p>
        </p:txBody>
      </p:sp>
      <p:sp>
        <p:nvSpPr>
          <p:cNvPr id="64" name="Google Shape;64;p14"/>
          <p:cNvSpPr txBox="1"/>
          <p:nvPr/>
        </p:nvSpPr>
        <p:spPr>
          <a:xfrm>
            <a:off x="1245870" y="1396514"/>
            <a:ext cx="6396600" cy="2462700"/>
          </a:xfrm>
          <a:prstGeom prst="rect">
            <a:avLst/>
          </a:prstGeom>
          <a:noFill/>
          <a:ln>
            <a:noFill/>
          </a:ln>
        </p:spPr>
        <p:txBody>
          <a:bodyPr anchorCtr="0" anchor="t" bIns="45700" lIns="91425" spcFirstLastPara="1" rIns="91425" wrap="square" tIns="45700">
            <a:spAutoFit/>
          </a:bodyPr>
          <a:lstStyle/>
          <a:p>
            <a:pPr indent="-273050" lvl="0" marL="285750" marR="0" rtl="0" algn="l">
              <a:lnSpc>
                <a:spcPct val="100000"/>
              </a:lnSpc>
              <a:spcBef>
                <a:spcPts val="0"/>
              </a:spcBef>
              <a:spcAft>
                <a:spcPts val="0"/>
              </a:spcAft>
              <a:buClr>
                <a:srgbClr val="000000"/>
              </a:buClr>
              <a:buSzPts val="2200"/>
              <a:buFont typeface="Arial"/>
              <a:buChar char="•"/>
            </a:pPr>
            <a:r>
              <a:rPr b="0" i="0" lang="en" sz="2200" u="none" cap="none" strike="noStrike">
                <a:solidFill>
                  <a:srgbClr val="000000"/>
                </a:solidFill>
                <a:latin typeface="Arial"/>
                <a:ea typeface="Arial"/>
                <a:cs typeface="Arial"/>
                <a:sym typeface="Arial"/>
              </a:rPr>
              <a:t>It is a measure of how a </a:t>
            </a:r>
            <a:r>
              <a:rPr b="0" i="0" lang="en" sz="2200" u="sng" cap="none" strike="noStrike">
                <a:solidFill>
                  <a:srgbClr val="000000"/>
                </a:solidFill>
                <a:latin typeface="Arial"/>
                <a:ea typeface="Arial"/>
                <a:cs typeface="Arial"/>
                <a:sym typeface="Arial"/>
              </a:rPr>
              <a:t>grasped object </a:t>
            </a:r>
            <a:r>
              <a:rPr b="0" i="0" lang="en" sz="2200" u="none" cap="none" strike="noStrike">
                <a:solidFill>
                  <a:srgbClr val="000000"/>
                </a:solidFill>
                <a:latin typeface="Arial"/>
                <a:ea typeface="Arial"/>
                <a:cs typeface="Arial"/>
                <a:sym typeface="Arial"/>
              </a:rPr>
              <a:t>will respond if perturbed by an external force.</a:t>
            </a:r>
            <a:br>
              <a:rPr b="0" i="0" lang="en" sz="2200" u="none" cap="none" strike="noStrike">
                <a:solidFill>
                  <a:srgbClr val="000000"/>
                </a:solidFill>
                <a:latin typeface="Arial"/>
                <a:ea typeface="Arial"/>
                <a:cs typeface="Arial"/>
                <a:sym typeface="Arial"/>
              </a:rPr>
            </a:br>
            <a:endParaRPr b="0" i="0" sz="2200" u="none" cap="none" strike="noStrike">
              <a:solidFill>
                <a:srgbClr val="000000"/>
              </a:solidFill>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2200"/>
              <a:buFont typeface="Arial"/>
              <a:buChar char="•"/>
            </a:pPr>
            <a:r>
              <a:rPr b="0" i="0" lang="en" sz="2200" u="none" cap="none" strike="noStrike">
                <a:solidFill>
                  <a:srgbClr val="000000"/>
                </a:solidFill>
                <a:latin typeface="Arial"/>
                <a:ea typeface="Arial"/>
                <a:cs typeface="Arial"/>
                <a:sym typeface="Arial"/>
              </a:rPr>
              <a:t>It is one measure of the stability of a grasp.</a:t>
            </a:r>
            <a:br>
              <a:rPr b="0" i="0" lang="en" sz="2200" u="none" cap="none" strike="noStrike">
                <a:solidFill>
                  <a:srgbClr val="000000"/>
                </a:solidFill>
                <a:latin typeface="Arial"/>
                <a:ea typeface="Arial"/>
                <a:cs typeface="Arial"/>
                <a:sym typeface="Arial"/>
              </a:rPr>
            </a:br>
            <a:endParaRPr b="0" i="0" sz="2200" u="none" cap="none" strike="noStrike">
              <a:solidFill>
                <a:srgbClr val="000000"/>
              </a:solidFill>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2200"/>
              <a:buFont typeface="Arial"/>
              <a:buChar char="•"/>
            </a:pPr>
            <a:r>
              <a:rPr b="0" i="0" lang="en" sz="2200" u="none" cap="none" strike="noStrike">
                <a:solidFill>
                  <a:srgbClr val="000000"/>
                </a:solidFill>
                <a:latin typeface="Arial"/>
                <a:ea typeface="Arial"/>
                <a:cs typeface="Arial"/>
                <a:sym typeface="Arial"/>
              </a:rPr>
              <a:t>It is used in </a:t>
            </a:r>
            <a:r>
              <a:rPr b="0" i="1" lang="en" sz="2200" u="none" cap="none" strike="noStrike">
                <a:solidFill>
                  <a:srgbClr val="000000"/>
                </a:solidFill>
                <a:latin typeface="Arial"/>
                <a:ea typeface="Arial"/>
                <a:cs typeface="Arial"/>
                <a:sym typeface="Arial"/>
              </a:rPr>
              <a:t>Object Impedance Control</a:t>
            </a:r>
            <a:r>
              <a:rPr b="0" i="0" lang="en" sz="2200" u="none" cap="none" strike="noStrike">
                <a:solidFill>
                  <a:srgbClr val="000000"/>
                </a:solidFill>
                <a:latin typeface="Arial"/>
                <a:ea typeface="Arial"/>
                <a:cs typeface="Arial"/>
                <a:sym typeface="Arial"/>
              </a:rPr>
              <a:t> in the </a:t>
            </a:r>
            <a:r>
              <a:rPr b="0" i="1" lang="en" sz="2200" u="none" cap="none" strike="noStrike">
                <a:solidFill>
                  <a:srgbClr val="000000"/>
                </a:solidFill>
                <a:latin typeface="Arial"/>
                <a:ea typeface="Arial"/>
                <a:cs typeface="Arial"/>
                <a:sym typeface="Arial"/>
              </a:rPr>
              <a:t>Operational Space</a:t>
            </a:r>
            <a:r>
              <a:rPr b="0" i="0" lang="en" sz="2200" u="none" cap="none" strike="noStrike">
                <a:solidFill>
                  <a:srgbClr val="000000"/>
                </a:solidFill>
                <a:latin typeface="Arial"/>
                <a:ea typeface="Arial"/>
                <a:cs typeface="Arial"/>
                <a:sym typeface="Arial"/>
              </a:rPr>
              <a:t> [Khatib]</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Revisit Definition of Grasp Stiffness</a:t>
            </a:r>
            <a:endParaRPr/>
          </a:p>
        </p:txBody>
      </p:sp>
      <p:pic>
        <p:nvPicPr>
          <p:cNvPr id="233" name="Google Shape;233;p32"/>
          <p:cNvPicPr preferRelativeResize="0"/>
          <p:nvPr/>
        </p:nvPicPr>
        <p:blipFill rotWithShape="1">
          <a:blip r:embed="rId3">
            <a:alphaModFix/>
          </a:blip>
          <a:srcRect b="0" l="0" r="0" t="0"/>
          <a:stretch/>
        </p:blipFill>
        <p:spPr>
          <a:xfrm>
            <a:off x="897025" y="1962200"/>
            <a:ext cx="7349951" cy="1796950"/>
          </a:xfrm>
          <a:prstGeom prst="rect">
            <a:avLst/>
          </a:prstGeom>
          <a:noFill/>
          <a:ln>
            <a:noFill/>
          </a:ln>
        </p:spPr>
      </p:pic>
      <p:sp>
        <p:nvSpPr>
          <p:cNvPr id="234" name="Google Shape;234;p32"/>
          <p:cNvSpPr/>
          <p:nvPr/>
        </p:nvSpPr>
        <p:spPr>
          <a:xfrm>
            <a:off x="4372000" y="1862950"/>
            <a:ext cx="1838100" cy="179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Direct Stiffness - Joint Compliance</a:t>
            </a:r>
            <a:endParaRPr/>
          </a:p>
        </p:txBody>
      </p:sp>
      <p:sp>
        <p:nvSpPr>
          <p:cNvPr id="240" name="Google Shape;240;p33"/>
          <p:cNvSpPr txBox="1"/>
          <p:nvPr>
            <p:ph idx="1" type="body"/>
          </p:nvPr>
        </p:nvSpPr>
        <p:spPr>
          <a:xfrm>
            <a:off x="311700" y="1152475"/>
            <a:ext cx="8520600" cy="73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Idea: Look at each finger individually. Start at the joints and work our way to the fingertip. Adding joint compliance and structural compliance.</a:t>
            </a:r>
            <a:endParaRPr/>
          </a:p>
        </p:txBody>
      </p:sp>
      <p:pic>
        <p:nvPicPr>
          <p:cNvPr id="241" name="Google Shape;241;p33"/>
          <p:cNvPicPr preferRelativeResize="0"/>
          <p:nvPr/>
        </p:nvPicPr>
        <p:blipFill rotWithShape="1">
          <a:blip r:embed="rId3">
            <a:alphaModFix/>
          </a:blip>
          <a:srcRect b="0" l="0" r="0" t="0"/>
          <a:stretch/>
        </p:blipFill>
        <p:spPr>
          <a:xfrm>
            <a:off x="2429977" y="2082387"/>
            <a:ext cx="4162450" cy="1477875"/>
          </a:xfrm>
          <a:prstGeom prst="rect">
            <a:avLst/>
          </a:prstGeom>
          <a:noFill/>
          <a:ln>
            <a:noFill/>
          </a:ln>
        </p:spPr>
      </p:pic>
      <p:pic>
        <p:nvPicPr>
          <p:cNvPr id="242" name="Google Shape;242;p33"/>
          <p:cNvPicPr preferRelativeResize="0"/>
          <p:nvPr/>
        </p:nvPicPr>
        <p:blipFill rotWithShape="1">
          <a:blip r:embed="rId4">
            <a:alphaModFix/>
          </a:blip>
          <a:srcRect b="0" l="0" r="0" t="0"/>
          <a:stretch/>
        </p:blipFill>
        <p:spPr>
          <a:xfrm>
            <a:off x="-2411480" y="2186649"/>
            <a:ext cx="1988025" cy="291450"/>
          </a:xfrm>
          <a:prstGeom prst="rect">
            <a:avLst/>
          </a:prstGeom>
          <a:noFill/>
          <a:ln>
            <a:noFill/>
          </a:ln>
        </p:spPr>
      </p:pic>
      <p:pic>
        <p:nvPicPr>
          <p:cNvPr id="243" name="Google Shape;243;p33"/>
          <p:cNvPicPr preferRelativeResize="0"/>
          <p:nvPr/>
        </p:nvPicPr>
        <p:blipFill rotWithShape="1">
          <a:blip r:embed="rId5">
            <a:alphaModFix/>
          </a:blip>
          <a:srcRect b="0" l="0" r="0" t="0"/>
          <a:stretch/>
        </p:blipFill>
        <p:spPr>
          <a:xfrm>
            <a:off x="3735575" y="4429038"/>
            <a:ext cx="1672827" cy="433375"/>
          </a:xfrm>
          <a:prstGeom prst="rect">
            <a:avLst/>
          </a:prstGeom>
          <a:noFill/>
          <a:ln>
            <a:noFill/>
          </a:ln>
        </p:spPr>
      </p:pic>
      <p:sp>
        <p:nvSpPr>
          <p:cNvPr id="244" name="Google Shape;244;p33"/>
          <p:cNvSpPr txBox="1"/>
          <p:nvPr/>
        </p:nvSpPr>
        <p:spPr>
          <a:xfrm>
            <a:off x="6342875" y="4275825"/>
            <a:ext cx="2091600" cy="7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Compliance at the fingertips due to the servo compliances.</a:t>
            </a:r>
            <a:endParaRPr b="0" i="0" sz="1400" u="none" cap="none" strike="noStrike">
              <a:solidFill>
                <a:srgbClr val="000000"/>
              </a:solidFill>
              <a:latin typeface="Arial"/>
              <a:ea typeface="Arial"/>
              <a:cs typeface="Arial"/>
              <a:sym typeface="Arial"/>
            </a:endParaRPr>
          </a:p>
        </p:txBody>
      </p:sp>
      <p:cxnSp>
        <p:nvCxnSpPr>
          <p:cNvPr id="245" name="Google Shape;245;p33"/>
          <p:cNvCxnSpPr>
            <a:stCxn id="244" idx="1"/>
            <a:endCxn id="243" idx="3"/>
          </p:cNvCxnSpPr>
          <p:nvPr/>
        </p:nvCxnSpPr>
        <p:spPr>
          <a:xfrm rot="10800000">
            <a:off x="5408375" y="4645725"/>
            <a:ext cx="934500" cy="0"/>
          </a:xfrm>
          <a:prstGeom prst="straightConnector1">
            <a:avLst/>
          </a:prstGeom>
          <a:noFill/>
          <a:ln cap="flat" cmpd="sng" w="9525">
            <a:solidFill>
              <a:schemeClr val="dk2"/>
            </a:solidFill>
            <a:prstDash val="solid"/>
            <a:round/>
            <a:headEnd len="sm" w="sm" type="none"/>
            <a:tailEnd len="med" w="med" type="triangle"/>
          </a:ln>
        </p:spPr>
      </p:cxnSp>
      <p:pic>
        <p:nvPicPr>
          <p:cNvPr id="246" name="Google Shape;246;p33"/>
          <p:cNvPicPr preferRelativeResize="0"/>
          <p:nvPr/>
        </p:nvPicPr>
        <p:blipFill>
          <a:blip r:embed="rId6">
            <a:alphaModFix/>
          </a:blip>
          <a:stretch>
            <a:fillRect/>
          </a:stretch>
        </p:blipFill>
        <p:spPr>
          <a:xfrm>
            <a:off x="3466800" y="3688558"/>
            <a:ext cx="2876067" cy="61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311700" y="23516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Direct Stiffness - Structural Compliance</a:t>
            </a:r>
            <a:endParaRPr/>
          </a:p>
          <a:p>
            <a:pPr indent="0" lvl="0" marL="0" rtl="0" algn="l">
              <a:lnSpc>
                <a:spcPct val="100000"/>
              </a:lnSpc>
              <a:spcBef>
                <a:spcPts val="0"/>
              </a:spcBef>
              <a:spcAft>
                <a:spcPts val="0"/>
              </a:spcAft>
              <a:buSzPts val="2800"/>
              <a:buNone/>
            </a:pPr>
            <a:r>
              <a:t/>
            </a:r>
            <a:endParaRPr/>
          </a:p>
        </p:txBody>
      </p:sp>
      <p:pic>
        <p:nvPicPr>
          <p:cNvPr id="252" name="Google Shape;252;p34"/>
          <p:cNvPicPr preferRelativeResize="0"/>
          <p:nvPr/>
        </p:nvPicPr>
        <p:blipFill rotWithShape="1">
          <a:blip r:embed="rId3">
            <a:alphaModFix/>
          </a:blip>
          <a:srcRect b="0" l="0" r="0" t="0"/>
          <a:stretch/>
        </p:blipFill>
        <p:spPr>
          <a:xfrm>
            <a:off x="4306538" y="941495"/>
            <a:ext cx="4418425" cy="1506825"/>
          </a:xfrm>
          <a:prstGeom prst="rect">
            <a:avLst/>
          </a:prstGeom>
          <a:noFill/>
          <a:ln>
            <a:noFill/>
          </a:ln>
        </p:spPr>
      </p:pic>
      <p:cxnSp>
        <p:nvCxnSpPr>
          <p:cNvPr id="253" name="Google Shape;253;p34"/>
          <p:cNvCxnSpPr>
            <a:stCxn id="254" idx="0"/>
          </p:cNvCxnSpPr>
          <p:nvPr/>
        </p:nvCxnSpPr>
        <p:spPr>
          <a:xfrm flipH="1" rot="10800000">
            <a:off x="5361900" y="2001225"/>
            <a:ext cx="687000" cy="894300"/>
          </a:xfrm>
          <a:prstGeom prst="straightConnector1">
            <a:avLst/>
          </a:prstGeom>
          <a:noFill/>
          <a:ln cap="flat" cmpd="sng" w="9525">
            <a:solidFill>
              <a:schemeClr val="dk2"/>
            </a:solidFill>
            <a:prstDash val="solid"/>
            <a:round/>
            <a:headEnd len="sm" w="sm" type="none"/>
            <a:tailEnd len="med" w="med" type="triangle"/>
          </a:ln>
        </p:spPr>
      </p:cxnSp>
      <p:sp>
        <p:nvSpPr>
          <p:cNvPr id="255" name="Google Shape;255;p34"/>
          <p:cNvSpPr txBox="1"/>
          <p:nvPr/>
        </p:nvSpPr>
        <p:spPr>
          <a:xfrm>
            <a:off x="6268800" y="2545100"/>
            <a:ext cx="1555500" cy="4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Link compliance</a:t>
            </a:r>
            <a:endParaRPr b="0" i="0" sz="1400" u="none" cap="none" strike="noStrike">
              <a:solidFill>
                <a:srgbClr val="000000"/>
              </a:solidFill>
              <a:latin typeface="Arial"/>
              <a:ea typeface="Arial"/>
              <a:cs typeface="Arial"/>
              <a:sym typeface="Arial"/>
            </a:endParaRPr>
          </a:p>
        </p:txBody>
      </p:sp>
      <p:sp>
        <p:nvSpPr>
          <p:cNvPr id="256" name="Google Shape;256;p34"/>
          <p:cNvSpPr txBox="1"/>
          <p:nvPr/>
        </p:nvSpPr>
        <p:spPr>
          <a:xfrm>
            <a:off x="7588500" y="2895525"/>
            <a:ext cx="1555500" cy="4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Tip compliance</a:t>
            </a:r>
            <a:endParaRPr b="0" i="0" sz="1400" u="none" cap="none" strike="noStrike">
              <a:solidFill>
                <a:srgbClr val="000000"/>
              </a:solidFill>
              <a:latin typeface="Arial"/>
              <a:ea typeface="Arial"/>
              <a:cs typeface="Arial"/>
              <a:sym typeface="Arial"/>
            </a:endParaRPr>
          </a:p>
        </p:txBody>
      </p:sp>
      <p:cxnSp>
        <p:nvCxnSpPr>
          <p:cNvPr id="257" name="Google Shape;257;p34"/>
          <p:cNvCxnSpPr/>
          <p:nvPr/>
        </p:nvCxnSpPr>
        <p:spPr>
          <a:xfrm rot="10800000">
            <a:off x="6669000" y="1932925"/>
            <a:ext cx="232500" cy="665100"/>
          </a:xfrm>
          <a:prstGeom prst="straightConnector1">
            <a:avLst/>
          </a:prstGeom>
          <a:noFill/>
          <a:ln cap="flat" cmpd="sng" w="9525">
            <a:solidFill>
              <a:schemeClr val="dk2"/>
            </a:solidFill>
            <a:prstDash val="solid"/>
            <a:round/>
            <a:headEnd len="sm" w="sm" type="none"/>
            <a:tailEnd len="med" w="med" type="triangle"/>
          </a:ln>
        </p:spPr>
      </p:cxnSp>
      <p:cxnSp>
        <p:nvCxnSpPr>
          <p:cNvPr id="258" name="Google Shape;258;p34"/>
          <p:cNvCxnSpPr/>
          <p:nvPr/>
        </p:nvCxnSpPr>
        <p:spPr>
          <a:xfrm rot="10800000">
            <a:off x="8176800" y="1993850"/>
            <a:ext cx="305700" cy="963300"/>
          </a:xfrm>
          <a:prstGeom prst="straightConnector1">
            <a:avLst/>
          </a:prstGeom>
          <a:noFill/>
          <a:ln cap="flat" cmpd="sng" w="9525">
            <a:solidFill>
              <a:schemeClr val="dk2"/>
            </a:solidFill>
            <a:prstDash val="solid"/>
            <a:round/>
            <a:headEnd len="sm" w="sm" type="none"/>
            <a:tailEnd len="med" w="med" type="triangle"/>
          </a:ln>
        </p:spPr>
      </p:cxnSp>
      <p:pic>
        <p:nvPicPr>
          <p:cNvPr id="259" name="Google Shape;259;p34"/>
          <p:cNvPicPr preferRelativeResize="0"/>
          <p:nvPr/>
        </p:nvPicPr>
        <p:blipFill rotWithShape="1">
          <a:blip r:embed="rId4">
            <a:alphaModFix/>
          </a:blip>
          <a:srcRect b="0" l="0" r="0" t="0"/>
          <a:stretch/>
        </p:blipFill>
        <p:spPr>
          <a:xfrm>
            <a:off x="-170225" y="941500"/>
            <a:ext cx="4742224" cy="2824375"/>
          </a:xfrm>
          <a:prstGeom prst="rect">
            <a:avLst/>
          </a:prstGeom>
          <a:noFill/>
          <a:ln>
            <a:noFill/>
          </a:ln>
        </p:spPr>
      </p:pic>
      <p:sp>
        <p:nvSpPr>
          <p:cNvPr id="254" name="Google Shape;254;p34"/>
          <p:cNvSpPr txBox="1"/>
          <p:nvPr/>
        </p:nvSpPr>
        <p:spPr>
          <a:xfrm>
            <a:off x="3896700" y="2895525"/>
            <a:ext cx="2930400" cy="9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Cartesian transformation matrix relating a frame in the j-th link to the F(a,b,c) frame at the fingertip</a:t>
            </a:r>
            <a:endParaRPr b="0" i="0" sz="1400" u="none" cap="none" strike="noStrike">
              <a:solidFill>
                <a:srgbClr val="000000"/>
              </a:solidFill>
              <a:latin typeface="Arial"/>
              <a:ea typeface="Arial"/>
              <a:cs typeface="Arial"/>
              <a:sym typeface="Arial"/>
            </a:endParaRPr>
          </a:p>
        </p:txBody>
      </p:sp>
      <p:pic>
        <p:nvPicPr>
          <p:cNvPr id="260" name="Google Shape;260;p34"/>
          <p:cNvPicPr preferRelativeResize="0"/>
          <p:nvPr/>
        </p:nvPicPr>
        <p:blipFill rotWithShape="1">
          <a:blip r:embed="rId5">
            <a:alphaModFix/>
          </a:blip>
          <a:srcRect b="0" l="0" r="0" t="0"/>
          <a:stretch/>
        </p:blipFill>
        <p:spPr>
          <a:xfrm>
            <a:off x="6119498" y="3748323"/>
            <a:ext cx="2087775" cy="772825"/>
          </a:xfrm>
          <a:prstGeom prst="rect">
            <a:avLst/>
          </a:prstGeom>
          <a:noFill/>
          <a:ln>
            <a:noFill/>
          </a:ln>
        </p:spPr>
      </p:pic>
      <p:sp>
        <p:nvSpPr>
          <p:cNvPr id="261" name="Google Shape;261;p34"/>
          <p:cNvSpPr txBox="1"/>
          <p:nvPr/>
        </p:nvSpPr>
        <p:spPr>
          <a:xfrm>
            <a:off x="1219200" y="3902400"/>
            <a:ext cx="4974300" cy="93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Total compliance at the fingertip:</a:t>
            </a:r>
            <a:endParaRPr b="1" i="0" sz="2400" u="none" cap="none" strike="noStrike">
              <a:solidFill>
                <a:srgbClr val="000000"/>
              </a:solidFill>
              <a:latin typeface="Arial"/>
              <a:ea typeface="Arial"/>
              <a:cs typeface="Arial"/>
              <a:sym typeface="Arial"/>
            </a:endParaRPr>
          </a:p>
        </p:txBody>
      </p:sp>
      <p:sp>
        <p:nvSpPr>
          <p:cNvPr id="262" name="Google Shape;262;p34"/>
          <p:cNvSpPr txBox="1"/>
          <p:nvPr/>
        </p:nvSpPr>
        <p:spPr>
          <a:xfrm>
            <a:off x="1679850" y="4373795"/>
            <a:ext cx="57843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Compliances in series add</a:t>
            </a:r>
            <a:endParaRPr b="0"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It is numerically easier to model zero compliance than infinite stiffness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5"/>
          <p:cNvPicPr preferRelativeResize="0"/>
          <p:nvPr/>
        </p:nvPicPr>
        <p:blipFill rotWithShape="1">
          <a:blip r:embed="rId3">
            <a:alphaModFix/>
          </a:blip>
          <a:srcRect b="0" l="0" r="0" t="0"/>
          <a:stretch/>
        </p:blipFill>
        <p:spPr>
          <a:xfrm>
            <a:off x="4972650" y="1106217"/>
            <a:ext cx="3076574" cy="805600"/>
          </a:xfrm>
          <a:prstGeom prst="rect">
            <a:avLst/>
          </a:prstGeom>
          <a:noFill/>
          <a:ln>
            <a:noFill/>
          </a:ln>
        </p:spPr>
      </p:pic>
      <p:sp>
        <p:nvSpPr>
          <p:cNvPr id="268" name="Google Shape;268;p35"/>
          <p:cNvSpPr txBox="1"/>
          <p:nvPr>
            <p:ph type="title"/>
          </p:nvPr>
        </p:nvSpPr>
        <p:spPr>
          <a:xfrm>
            <a:off x="311700" y="31011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Direct Stiffness - Contact Matrix</a:t>
            </a:r>
            <a:endParaRPr/>
          </a:p>
          <a:p>
            <a:pPr indent="0" lvl="0" marL="0" rtl="0" algn="l">
              <a:lnSpc>
                <a:spcPct val="100000"/>
              </a:lnSpc>
              <a:spcBef>
                <a:spcPts val="0"/>
              </a:spcBef>
              <a:spcAft>
                <a:spcPts val="0"/>
              </a:spcAft>
              <a:buSzPts val="2800"/>
              <a:buNone/>
            </a:pPr>
            <a:r>
              <a:t/>
            </a:r>
            <a:endParaRPr/>
          </a:p>
        </p:txBody>
      </p:sp>
      <p:pic>
        <p:nvPicPr>
          <p:cNvPr id="269" name="Google Shape;269;p35"/>
          <p:cNvPicPr preferRelativeResize="0"/>
          <p:nvPr/>
        </p:nvPicPr>
        <p:blipFill rotWithShape="1">
          <a:blip r:embed="rId4">
            <a:alphaModFix/>
          </a:blip>
          <a:srcRect b="0" l="0" r="0" t="0"/>
          <a:stretch/>
        </p:blipFill>
        <p:spPr>
          <a:xfrm>
            <a:off x="1903722" y="1801540"/>
            <a:ext cx="5250052" cy="3061150"/>
          </a:xfrm>
          <a:prstGeom prst="rect">
            <a:avLst/>
          </a:prstGeom>
          <a:noFill/>
          <a:ln>
            <a:noFill/>
          </a:ln>
        </p:spPr>
      </p:pic>
      <p:pic>
        <p:nvPicPr>
          <p:cNvPr id="270" name="Google Shape;270;p35"/>
          <p:cNvPicPr preferRelativeResize="0"/>
          <p:nvPr/>
        </p:nvPicPr>
        <p:blipFill rotWithShape="1">
          <a:blip r:embed="rId5">
            <a:alphaModFix/>
          </a:blip>
          <a:srcRect b="0" l="0" r="0" t="0"/>
          <a:stretch/>
        </p:blipFill>
        <p:spPr>
          <a:xfrm>
            <a:off x="796850" y="1106215"/>
            <a:ext cx="3695525" cy="695325"/>
          </a:xfrm>
          <a:prstGeom prst="rect">
            <a:avLst/>
          </a:prstGeom>
          <a:noFill/>
          <a:ln>
            <a:noFill/>
          </a:ln>
        </p:spPr>
      </p:pic>
      <p:sp>
        <p:nvSpPr>
          <p:cNvPr id="271" name="Google Shape;271;p35"/>
          <p:cNvSpPr txBox="1"/>
          <p:nvPr/>
        </p:nvSpPr>
        <p:spPr>
          <a:xfrm>
            <a:off x="5078275" y="3440015"/>
            <a:ext cx="668700" cy="17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rgbClr val="000000"/>
                </a:solidFill>
                <a:latin typeface="Arial"/>
                <a:ea typeface="Arial"/>
                <a:cs typeface="Arial"/>
                <a:sym typeface="Arial"/>
              </a:rPr>
              <a:t>[</a:t>
            </a:r>
            <a:endParaRPr b="0" i="0" sz="9600" u="none" cap="none" strike="noStrike">
              <a:solidFill>
                <a:srgbClr val="000000"/>
              </a:solidFill>
              <a:latin typeface="Arial"/>
              <a:ea typeface="Arial"/>
              <a:cs typeface="Arial"/>
              <a:sym typeface="Arial"/>
            </a:endParaRPr>
          </a:p>
        </p:txBody>
      </p:sp>
      <p:sp>
        <p:nvSpPr>
          <p:cNvPr id="272" name="Google Shape;272;p35"/>
          <p:cNvSpPr txBox="1"/>
          <p:nvPr/>
        </p:nvSpPr>
        <p:spPr>
          <a:xfrm>
            <a:off x="6774950" y="3440015"/>
            <a:ext cx="668700" cy="17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sp>
        <p:nvSpPr>
          <p:cNvPr id="273" name="Google Shape;273;p35"/>
          <p:cNvSpPr txBox="1"/>
          <p:nvPr/>
        </p:nvSpPr>
        <p:spPr>
          <a:xfrm>
            <a:off x="7153775" y="3954665"/>
            <a:ext cx="1155300" cy="69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Arial"/>
                <a:ea typeface="Arial"/>
                <a:cs typeface="Arial"/>
                <a:sym typeface="Arial"/>
              </a:rPr>
              <a:t>= H</a:t>
            </a:r>
            <a:endParaRPr b="0" i="0" sz="3600" u="none" cap="none" strike="noStrike">
              <a:solidFill>
                <a:srgbClr val="000000"/>
              </a:solidFill>
              <a:latin typeface="Arial"/>
              <a:ea typeface="Arial"/>
              <a:cs typeface="Arial"/>
              <a:sym typeface="Arial"/>
            </a:endParaRPr>
          </a:p>
        </p:txBody>
      </p:sp>
      <p:sp>
        <p:nvSpPr>
          <p:cNvPr id="274" name="Google Shape;274;p35"/>
          <p:cNvSpPr txBox="1"/>
          <p:nvPr/>
        </p:nvSpPr>
        <p:spPr>
          <a:xfrm>
            <a:off x="6186475" y="1262917"/>
            <a:ext cx="312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275" name="Google Shape;275;p35"/>
          <p:cNvSpPr txBox="1"/>
          <p:nvPr/>
        </p:nvSpPr>
        <p:spPr>
          <a:xfrm>
            <a:off x="6306650" y="1145334"/>
            <a:ext cx="468300" cy="31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6"/>
          <p:cNvPicPr preferRelativeResize="0"/>
          <p:nvPr/>
        </p:nvPicPr>
        <p:blipFill rotWithShape="1">
          <a:blip r:embed="rId3">
            <a:alphaModFix/>
          </a:blip>
          <a:srcRect b="0" l="0" r="0" t="0"/>
          <a:stretch/>
        </p:blipFill>
        <p:spPr>
          <a:xfrm>
            <a:off x="4972650" y="1076237"/>
            <a:ext cx="3076574" cy="805600"/>
          </a:xfrm>
          <a:prstGeom prst="rect">
            <a:avLst/>
          </a:prstGeom>
          <a:noFill/>
          <a:ln>
            <a:noFill/>
          </a:ln>
        </p:spPr>
      </p:pic>
      <p:sp>
        <p:nvSpPr>
          <p:cNvPr id="281" name="Google Shape;281;p36"/>
          <p:cNvSpPr txBox="1"/>
          <p:nvPr>
            <p:ph type="title"/>
          </p:nvPr>
        </p:nvSpPr>
        <p:spPr>
          <a:xfrm>
            <a:off x="311700" y="28013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Direct Stiffness - Soft Finger Contact</a:t>
            </a:r>
            <a:endParaRPr/>
          </a:p>
          <a:p>
            <a:pPr indent="0" lvl="0" marL="0" rtl="0" algn="l">
              <a:lnSpc>
                <a:spcPct val="100000"/>
              </a:lnSpc>
              <a:spcBef>
                <a:spcPts val="0"/>
              </a:spcBef>
              <a:spcAft>
                <a:spcPts val="0"/>
              </a:spcAft>
              <a:buSzPts val="2800"/>
              <a:buNone/>
            </a:pPr>
            <a:r>
              <a:t/>
            </a:r>
            <a:endParaRPr/>
          </a:p>
        </p:txBody>
      </p:sp>
      <p:pic>
        <p:nvPicPr>
          <p:cNvPr id="282" name="Google Shape;282;p36"/>
          <p:cNvPicPr preferRelativeResize="0"/>
          <p:nvPr/>
        </p:nvPicPr>
        <p:blipFill rotWithShape="1">
          <a:blip r:embed="rId4">
            <a:alphaModFix/>
          </a:blip>
          <a:srcRect b="0" l="0" r="0" t="0"/>
          <a:stretch/>
        </p:blipFill>
        <p:spPr>
          <a:xfrm>
            <a:off x="796850" y="1076235"/>
            <a:ext cx="3695525" cy="695325"/>
          </a:xfrm>
          <a:prstGeom prst="rect">
            <a:avLst/>
          </a:prstGeom>
          <a:noFill/>
          <a:ln>
            <a:noFill/>
          </a:ln>
        </p:spPr>
      </p:pic>
      <p:pic>
        <p:nvPicPr>
          <p:cNvPr id="283" name="Google Shape;283;p36"/>
          <p:cNvPicPr preferRelativeResize="0"/>
          <p:nvPr/>
        </p:nvPicPr>
        <p:blipFill rotWithShape="1">
          <a:blip r:embed="rId5">
            <a:alphaModFix/>
          </a:blip>
          <a:srcRect b="0" l="0" r="0" t="0"/>
          <a:stretch/>
        </p:blipFill>
        <p:spPr>
          <a:xfrm>
            <a:off x="2874400" y="1994960"/>
            <a:ext cx="4220822" cy="2902251"/>
          </a:xfrm>
          <a:prstGeom prst="rect">
            <a:avLst/>
          </a:prstGeom>
          <a:noFill/>
          <a:ln>
            <a:noFill/>
          </a:ln>
        </p:spPr>
      </p:pic>
      <p:grpSp>
        <p:nvGrpSpPr>
          <p:cNvPr id="284" name="Google Shape;284;p36"/>
          <p:cNvGrpSpPr/>
          <p:nvPr/>
        </p:nvGrpSpPr>
        <p:grpSpPr>
          <a:xfrm>
            <a:off x="5078275" y="3410035"/>
            <a:ext cx="3230800" cy="1724700"/>
            <a:chOff x="5078275" y="3574925"/>
            <a:chExt cx="3230800" cy="1724700"/>
          </a:xfrm>
        </p:grpSpPr>
        <p:sp>
          <p:nvSpPr>
            <p:cNvPr id="285" name="Google Shape;285;p36"/>
            <p:cNvSpPr txBox="1"/>
            <p:nvPr/>
          </p:nvSpPr>
          <p:spPr>
            <a:xfrm>
              <a:off x="5078275" y="3574925"/>
              <a:ext cx="668700" cy="17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rgbClr val="000000"/>
                  </a:solidFill>
                  <a:latin typeface="Arial"/>
                  <a:ea typeface="Arial"/>
                  <a:cs typeface="Arial"/>
                  <a:sym typeface="Arial"/>
                </a:rPr>
                <a:t>[</a:t>
              </a:r>
              <a:endParaRPr b="0" i="0" sz="9600" u="none" cap="none" strike="noStrike">
                <a:solidFill>
                  <a:srgbClr val="000000"/>
                </a:solidFill>
                <a:latin typeface="Arial"/>
                <a:ea typeface="Arial"/>
                <a:cs typeface="Arial"/>
                <a:sym typeface="Arial"/>
              </a:endParaRPr>
            </a:p>
          </p:txBody>
        </p:sp>
        <p:sp>
          <p:nvSpPr>
            <p:cNvPr id="286" name="Google Shape;286;p36"/>
            <p:cNvSpPr txBox="1"/>
            <p:nvPr/>
          </p:nvSpPr>
          <p:spPr>
            <a:xfrm>
              <a:off x="6774950" y="3574925"/>
              <a:ext cx="668700" cy="17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sp>
          <p:nvSpPr>
            <p:cNvPr id="287" name="Google Shape;287;p36"/>
            <p:cNvSpPr txBox="1"/>
            <p:nvPr/>
          </p:nvSpPr>
          <p:spPr>
            <a:xfrm>
              <a:off x="7153775" y="4089575"/>
              <a:ext cx="1155300" cy="69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Arial"/>
                  <a:ea typeface="Arial"/>
                  <a:cs typeface="Arial"/>
                  <a:sym typeface="Arial"/>
                </a:rPr>
                <a:t>= H</a:t>
              </a:r>
              <a:endParaRPr b="0" i="0" sz="36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311700" y="28013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Finding the Direct Stiffness - Contact Stiffness</a:t>
            </a:r>
            <a:endParaRPr/>
          </a:p>
          <a:p>
            <a:pPr indent="0" lvl="0" marL="0" rtl="0" algn="l">
              <a:lnSpc>
                <a:spcPct val="100000"/>
              </a:lnSpc>
              <a:spcBef>
                <a:spcPts val="0"/>
              </a:spcBef>
              <a:spcAft>
                <a:spcPts val="0"/>
              </a:spcAft>
              <a:buSzPts val="2800"/>
              <a:buNone/>
            </a:pPr>
            <a:r>
              <a:t/>
            </a:r>
            <a:endParaRPr/>
          </a:p>
        </p:txBody>
      </p:sp>
      <p:pic>
        <p:nvPicPr>
          <p:cNvPr id="293" name="Google Shape;293;p37"/>
          <p:cNvPicPr preferRelativeResize="0"/>
          <p:nvPr/>
        </p:nvPicPr>
        <p:blipFill rotWithShape="1">
          <a:blip r:embed="rId3">
            <a:alphaModFix/>
          </a:blip>
          <a:srcRect b="0" l="0" r="0" t="0"/>
          <a:stretch/>
        </p:blipFill>
        <p:spPr>
          <a:xfrm>
            <a:off x="1960387" y="1442685"/>
            <a:ext cx="4550550" cy="892275"/>
          </a:xfrm>
          <a:prstGeom prst="rect">
            <a:avLst/>
          </a:prstGeom>
          <a:noFill/>
          <a:ln>
            <a:noFill/>
          </a:ln>
        </p:spPr>
      </p:pic>
      <p:pic>
        <p:nvPicPr>
          <p:cNvPr id="294" name="Google Shape;294;p37"/>
          <p:cNvPicPr preferRelativeResize="0"/>
          <p:nvPr/>
        </p:nvPicPr>
        <p:blipFill rotWithShape="1">
          <a:blip r:embed="rId4">
            <a:alphaModFix/>
          </a:blip>
          <a:srcRect b="0" l="0" r="21487" t="0"/>
          <a:stretch/>
        </p:blipFill>
        <p:spPr>
          <a:xfrm rot="-5400000">
            <a:off x="4564525" y="1490671"/>
            <a:ext cx="432500" cy="1898675"/>
          </a:xfrm>
          <a:prstGeom prst="rect">
            <a:avLst/>
          </a:prstGeom>
          <a:noFill/>
          <a:ln>
            <a:noFill/>
          </a:ln>
        </p:spPr>
      </p:pic>
      <p:sp>
        <p:nvSpPr>
          <p:cNvPr id="295" name="Google Shape;295;p37"/>
          <p:cNvSpPr txBox="1"/>
          <p:nvPr/>
        </p:nvSpPr>
        <p:spPr>
          <a:xfrm>
            <a:off x="4041613" y="3118060"/>
            <a:ext cx="2670000" cy="81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Finger stiffness components seen through the contacts</a:t>
            </a:r>
            <a:endParaRPr b="0" i="0" sz="1400" u="none" cap="none" strike="noStrike">
              <a:solidFill>
                <a:srgbClr val="000000"/>
              </a:solidFill>
              <a:latin typeface="Arial"/>
              <a:ea typeface="Arial"/>
              <a:cs typeface="Arial"/>
              <a:sym typeface="Arial"/>
            </a:endParaRPr>
          </a:p>
        </p:txBody>
      </p:sp>
      <p:sp>
        <p:nvSpPr>
          <p:cNvPr id="296" name="Google Shape;296;p37"/>
          <p:cNvSpPr txBox="1"/>
          <p:nvPr/>
        </p:nvSpPr>
        <p:spPr>
          <a:xfrm>
            <a:off x="686038" y="3020785"/>
            <a:ext cx="2670000" cy="81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Stiffness for the contact point on the object</a:t>
            </a:r>
            <a:endParaRPr b="0" i="0" sz="1400" u="none" cap="none" strike="noStrike">
              <a:solidFill>
                <a:srgbClr val="000000"/>
              </a:solidFill>
              <a:latin typeface="Arial"/>
              <a:ea typeface="Arial"/>
              <a:cs typeface="Arial"/>
              <a:sym typeface="Arial"/>
            </a:endParaRPr>
          </a:p>
        </p:txBody>
      </p:sp>
      <p:cxnSp>
        <p:nvCxnSpPr>
          <p:cNvPr id="297" name="Google Shape;297;p37"/>
          <p:cNvCxnSpPr/>
          <p:nvPr/>
        </p:nvCxnSpPr>
        <p:spPr>
          <a:xfrm flipH="1" rot="10800000">
            <a:off x="1677550" y="2223760"/>
            <a:ext cx="687000" cy="894300"/>
          </a:xfrm>
          <a:prstGeom prst="straightConnector1">
            <a:avLst/>
          </a:prstGeom>
          <a:noFill/>
          <a:ln cap="flat" cmpd="sng" w="9525">
            <a:solidFill>
              <a:schemeClr val="dk2"/>
            </a:solidFill>
            <a:prstDash val="solid"/>
            <a:round/>
            <a:headEnd len="sm" w="sm" type="none"/>
            <a:tailEnd len="med" w="med" type="triangle"/>
          </a:ln>
        </p:spPr>
      </p:cxnSp>
      <p:cxnSp>
        <p:nvCxnSpPr>
          <p:cNvPr id="298" name="Google Shape;298;p37"/>
          <p:cNvCxnSpPr>
            <a:endCxn id="294" idx="1"/>
          </p:cNvCxnSpPr>
          <p:nvPr/>
        </p:nvCxnSpPr>
        <p:spPr>
          <a:xfrm rot="10800000">
            <a:off x="4780775" y="2656259"/>
            <a:ext cx="252300" cy="573000"/>
          </a:xfrm>
          <a:prstGeom prst="straightConnector1">
            <a:avLst/>
          </a:prstGeom>
          <a:noFill/>
          <a:ln cap="flat" cmpd="sng" w="9525">
            <a:solidFill>
              <a:schemeClr val="dk2"/>
            </a:solidFill>
            <a:prstDash val="solid"/>
            <a:round/>
            <a:headEnd len="sm" w="sm" type="none"/>
            <a:tailEnd len="med" w="med" type="triangle"/>
          </a:ln>
        </p:spPr>
      </p:cxnSp>
      <p:sp>
        <p:nvSpPr>
          <p:cNvPr id="299" name="Google Shape;299;p37"/>
          <p:cNvSpPr txBox="1"/>
          <p:nvPr/>
        </p:nvSpPr>
        <p:spPr>
          <a:xfrm>
            <a:off x="470925" y="3935260"/>
            <a:ext cx="8223600" cy="1065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We pass the compliance matrix through the contact matrix so that we have an invertible matrix</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Invert the stripped compliance matrix to get the finger stiffness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Pass the finger stiffness matrix through the contact matrix to get the stiffness of the contact point on the object.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311700" y="26514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Direct Stiffness - Body Stiffness</a:t>
            </a:r>
            <a:endParaRPr/>
          </a:p>
          <a:p>
            <a:pPr indent="0" lvl="0" marL="0" rtl="0" algn="l">
              <a:lnSpc>
                <a:spcPct val="100000"/>
              </a:lnSpc>
              <a:spcBef>
                <a:spcPts val="0"/>
              </a:spcBef>
              <a:spcAft>
                <a:spcPts val="0"/>
              </a:spcAft>
              <a:buSzPts val="2800"/>
              <a:buNone/>
            </a:pPr>
            <a:r>
              <a:t/>
            </a:r>
            <a:endParaRPr/>
          </a:p>
        </p:txBody>
      </p:sp>
      <p:pic>
        <p:nvPicPr>
          <p:cNvPr id="305" name="Google Shape;305;p38"/>
          <p:cNvPicPr preferRelativeResize="0"/>
          <p:nvPr/>
        </p:nvPicPr>
        <p:blipFill rotWithShape="1">
          <a:blip r:embed="rId3">
            <a:alphaModFix/>
          </a:blip>
          <a:srcRect b="0" l="0" r="0" t="0"/>
          <a:stretch/>
        </p:blipFill>
        <p:spPr>
          <a:xfrm>
            <a:off x="695150" y="1191845"/>
            <a:ext cx="7559083" cy="1019650"/>
          </a:xfrm>
          <a:prstGeom prst="rect">
            <a:avLst/>
          </a:prstGeom>
          <a:noFill/>
          <a:ln>
            <a:noFill/>
          </a:ln>
        </p:spPr>
      </p:pic>
      <p:pic>
        <p:nvPicPr>
          <p:cNvPr id="306" name="Google Shape;306;p38"/>
          <p:cNvPicPr preferRelativeResize="0"/>
          <p:nvPr/>
        </p:nvPicPr>
        <p:blipFill rotWithShape="1">
          <a:blip r:embed="rId4">
            <a:alphaModFix/>
          </a:blip>
          <a:srcRect b="0" l="0" r="0" t="0"/>
          <a:stretch/>
        </p:blipFill>
        <p:spPr>
          <a:xfrm>
            <a:off x="3279825" y="3256719"/>
            <a:ext cx="2584350" cy="1296950"/>
          </a:xfrm>
          <a:prstGeom prst="rect">
            <a:avLst/>
          </a:prstGeom>
          <a:noFill/>
          <a:ln>
            <a:noFill/>
          </a:ln>
        </p:spPr>
      </p:pic>
      <p:sp>
        <p:nvSpPr>
          <p:cNvPr id="307" name="Google Shape;307;p38"/>
          <p:cNvSpPr txBox="1"/>
          <p:nvPr/>
        </p:nvSpPr>
        <p:spPr>
          <a:xfrm>
            <a:off x="3489275" y="4507320"/>
            <a:ext cx="2554500" cy="30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Stiffnesses in parallel add</a:t>
            </a:r>
            <a:endParaRPr b="0" i="0" sz="1400" u="none" cap="none" strike="noStrike">
              <a:solidFill>
                <a:srgbClr val="FF0000"/>
              </a:solidFill>
              <a:latin typeface="Arial"/>
              <a:ea typeface="Arial"/>
              <a:cs typeface="Arial"/>
              <a:sym typeface="Arial"/>
            </a:endParaRPr>
          </a:p>
        </p:txBody>
      </p:sp>
      <p:pic>
        <p:nvPicPr>
          <p:cNvPr id="308" name="Google Shape;308;p38"/>
          <p:cNvPicPr preferRelativeResize="0"/>
          <p:nvPr/>
        </p:nvPicPr>
        <p:blipFill rotWithShape="1">
          <a:blip r:embed="rId5">
            <a:alphaModFix/>
          </a:blip>
          <a:srcRect b="0" l="0" r="0" t="0"/>
          <a:stretch/>
        </p:blipFill>
        <p:spPr>
          <a:xfrm>
            <a:off x="2803408" y="2364441"/>
            <a:ext cx="3439874" cy="892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changes with a soft or </a:t>
            </a:r>
            <a:r>
              <a:rPr i="1" lang="en"/>
              <a:t>very soft </a:t>
            </a:r>
            <a:r>
              <a:rPr lang="en"/>
              <a:t>fingertip?</a:t>
            </a:r>
            <a:endParaRPr/>
          </a:p>
        </p:txBody>
      </p:sp>
      <p:pic>
        <p:nvPicPr>
          <p:cNvPr id="314" name="Google Shape;314;p39"/>
          <p:cNvPicPr preferRelativeResize="0"/>
          <p:nvPr/>
        </p:nvPicPr>
        <p:blipFill rotWithShape="1">
          <a:blip r:embed="rId3">
            <a:alphaModFix/>
          </a:blip>
          <a:srcRect b="0" l="0" r="0" t="0"/>
          <a:stretch/>
        </p:blipFill>
        <p:spPr>
          <a:xfrm>
            <a:off x="3040475" y="1235150"/>
            <a:ext cx="3063049" cy="32510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0"/>
          <p:cNvSpPr txBox="1"/>
          <p:nvPr>
            <p:ph idx="1" type="body"/>
          </p:nvPr>
        </p:nvSpPr>
        <p:spPr>
          <a:xfrm>
            <a:off x="1908425" y="2186400"/>
            <a:ext cx="5682600" cy="11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 from Francesco to Luca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Geometry Stiffness</a:t>
            </a:r>
            <a:endParaRPr/>
          </a:p>
        </p:txBody>
      </p:sp>
      <p:pic>
        <p:nvPicPr>
          <p:cNvPr id="326" name="Google Shape;326;p41"/>
          <p:cNvPicPr preferRelativeResize="0"/>
          <p:nvPr/>
        </p:nvPicPr>
        <p:blipFill rotWithShape="1">
          <a:blip r:embed="rId3">
            <a:alphaModFix/>
          </a:blip>
          <a:srcRect b="0" l="0" r="0" t="0"/>
          <a:stretch/>
        </p:blipFill>
        <p:spPr>
          <a:xfrm>
            <a:off x="897025" y="1962200"/>
            <a:ext cx="7349951" cy="1796950"/>
          </a:xfrm>
          <a:prstGeom prst="rect">
            <a:avLst/>
          </a:prstGeom>
          <a:noFill/>
          <a:ln>
            <a:noFill/>
          </a:ln>
        </p:spPr>
      </p:pic>
      <p:sp>
        <p:nvSpPr>
          <p:cNvPr id="327" name="Google Shape;327;p41"/>
          <p:cNvSpPr/>
          <p:nvPr/>
        </p:nvSpPr>
        <p:spPr>
          <a:xfrm>
            <a:off x="6526925" y="1744725"/>
            <a:ext cx="1856400" cy="2163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Background</a:t>
            </a:r>
            <a:endParaRPr/>
          </a:p>
        </p:txBody>
      </p:sp>
      <p:sp>
        <p:nvSpPr>
          <p:cNvPr id="70" name="Google Shape;70;p15"/>
          <p:cNvSpPr txBox="1"/>
          <p:nvPr>
            <p:ph idx="1" type="body"/>
          </p:nvPr>
        </p:nvSpPr>
        <p:spPr>
          <a:xfrm>
            <a:off x="311700" y="1152475"/>
            <a:ext cx="3502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u="sng">
                <a:solidFill>
                  <a:schemeClr val="hlink"/>
                </a:solidFill>
                <a:hlinkClick r:id="rId3"/>
              </a:rPr>
              <a:t>Impedance control in operational space</a:t>
            </a:r>
            <a:endParaRPr/>
          </a:p>
          <a:p>
            <a:pPr indent="-342900" lvl="0" marL="457200" rtl="0" algn="l">
              <a:lnSpc>
                <a:spcPct val="115000"/>
              </a:lnSpc>
              <a:spcBef>
                <a:spcPts val="0"/>
              </a:spcBef>
              <a:spcAft>
                <a:spcPts val="0"/>
              </a:spcAft>
              <a:buSzPts val="1800"/>
              <a:buChar char="●"/>
            </a:pPr>
            <a:r>
              <a:rPr lang="en"/>
              <a:t>Mapping of operational space impedance to joint impedances and vice versa</a:t>
            </a:r>
            <a:endParaRPr/>
          </a:p>
        </p:txBody>
      </p:sp>
      <p:pic>
        <p:nvPicPr>
          <p:cNvPr id="71" name="Google Shape;71;p15"/>
          <p:cNvPicPr preferRelativeResize="0"/>
          <p:nvPr/>
        </p:nvPicPr>
        <p:blipFill rotWithShape="1">
          <a:blip r:embed="rId4">
            <a:alphaModFix/>
          </a:blip>
          <a:srcRect b="0" l="0" r="0" t="0"/>
          <a:stretch/>
        </p:blipFill>
        <p:spPr>
          <a:xfrm>
            <a:off x="4170025" y="1475600"/>
            <a:ext cx="1501325" cy="1050925"/>
          </a:xfrm>
          <a:prstGeom prst="rect">
            <a:avLst/>
          </a:prstGeom>
          <a:noFill/>
          <a:ln>
            <a:noFill/>
          </a:ln>
        </p:spPr>
      </p:pic>
      <p:sp>
        <p:nvSpPr>
          <p:cNvPr id="72" name="Google Shape;72;p15"/>
          <p:cNvSpPr txBox="1"/>
          <p:nvPr/>
        </p:nvSpPr>
        <p:spPr>
          <a:xfrm>
            <a:off x="3731813" y="4193900"/>
            <a:ext cx="2166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Highly compliant task</a:t>
            </a:r>
            <a:endParaRPr b="1" i="0" sz="1400" u="none" cap="none" strike="noStrike">
              <a:solidFill>
                <a:srgbClr val="000000"/>
              </a:solidFill>
              <a:latin typeface="Arial"/>
              <a:ea typeface="Arial"/>
              <a:cs typeface="Arial"/>
              <a:sym typeface="Arial"/>
            </a:endParaRPr>
          </a:p>
        </p:txBody>
      </p:sp>
      <p:pic>
        <p:nvPicPr>
          <p:cNvPr id="73" name="Google Shape;73;p15"/>
          <p:cNvPicPr preferRelativeResize="0"/>
          <p:nvPr/>
        </p:nvPicPr>
        <p:blipFill rotWithShape="1">
          <a:blip r:embed="rId5">
            <a:alphaModFix/>
          </a:blip>
          <a:srcRect b="0" l="0" r="0" t="24081"/>
          <a:stretch/>
        </p:blipFill>
        <p:spPr>
          <a:xfrm>
            <a:off x="6317975" y="1572150"/>
            <a:ext cx="1958700" cy="2011475"/>
          </a:xfrm>
          <a:prstGeom prst="rect">
            <a:avLst/>
          </a:prstGeom>
          <a:noFill/>
          <a:ln>
            <a:noFill/>
          </a:ln>
        </p:spPr>
      </p:pic>
      <p:sp>
        <p:nvSpPr>
          <p:cNvPr id="74" name="Google Shape;74;p15"/>
          <p:cNvSpPr txBox="1"/>
          <p:nvPr/>
        </p:nvSpPr>
        <p:spPr>
          <a:xfrm>
            <a:off x="6364775" y="4193900"/>
            <a:ext cx="18651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High stiffness task</a:t>
            </a:r>
            <a:endParaRPr b="1" i="0" sz="1400" u="none" cap="none" strike="noStrike">
              <a:solidFill>
                <a:srgbClr val="000000"/>
              </a:solidFill>
              <a:latin typeface="Arial"/>
              <a:ea typeface="Arial"/>
              <a:cs typeface="Arial"/>
              <a:sym typeface="Arial"/>
            </a:endParaRPr>
          </a:p>
        </p:txBody>
      </p:sp>
      <p:pic>
        <p:nvPicPr>
          <p:cNvPr id="75" name="Google Shape;75;p15"/>
          <p:cNvPicPr preferRelativeResize="0"/>
          <p:nvPr/>
        </p:nvPicPr>
        <p:blipFill rotWithShape="1">
          <a:blip r:embed="rId6">
            <a:alphaModFix/>
          </a:blip>
          <a:srcRect b="0" l="27367" r="0" t="0"/>
          <a:stretch/>
        </p:blipFill>
        <p:spPr>
          <a:xfrm>
            <a:off x="4170025" y="2835390"/>
            <a:ext cx="1289575" cy="1148319"/>
          </a:xfrm>
          <a:prstGeom prst="rect">
            <a:avLst/>
          </a:prstGeom>
          <a:noFill/>
          <a:ln>
            <a:noFill/>
          </a:ln>
        </p:spPr>
      </p:pic>
      <p:sp>
        <p:nvSpPr>
          <p:cNvPr id="76" name="Google Shape;76;p15"/>
          <p:cNvSpPr txBox="1"/>
          <p:nvPr/>
        </p:nvSpPr>
        <p:spPr>
          <a:xfrm>
            <a:off x="6272050" y="3565600"/>
            <a:ext cx="2624400" cy="23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CES 2020 Engadget on Samsung Bot Chef demo</a:t>
            </a:r>
            <a:endParaRPr b="0" i="0" sz="800" u="none" cap="none" strike="noStrike">
              <a:solidFill>
                <a:srgbClr val="000000"/>
              </a:solidFill>
              <a:latin typeface="Arial"/>
              <a:ea typeface="Arial"/>
              <a:cs typeface="Arial"/>
              <a:sym typeface="Arial"/>
            </a:endParaRPr>
          </a:p>
        </p:txBody>
      </p:sp>
      <p:sp>
        <p:nvSpPr>
          <p:cNvPr id="77" name="Google Shape;77;p15"/>
          <p:cNvSpPr txBox="1"/>
          <p:nvPr/>
        </p:nvSpPr>
        <p:spPr>
          <a:xfrm>
            <a:off x="3963500" y="3983700"/>
            <a:ext cx="1865100" cy="23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Weston Griffin PhD Defense slides</a:t>
            </a:r>
            <a:endParaRPr b="0" i="0" sz="800" u="none" cap="none" strike="noStrike">
              <a:solidFill>
                <a:srgbClr val="000000"/>
              </a:solidFill>
              <a:latin typeface="Arial"/>
              <a:ea typeface="Arial"/>
              <a:cs typeface="Arial"/>
              <a:sym typeface="Arial"/>
            </a:endParaRPr>
          </a:p>
        </p:txBody>
      </p:sp>
      <p:sp>
        <p:nvSpPr>
          <p:cNvPr id="78" name="Google Shape;78;p15"/>
          <p:cNvSpPr txBox="1"/>
          <p:nvPr/>
        </p:nvSpPr>
        <p:spPr>
          <a:xfrm>
            <a:off x="3988151" y="2563650"/>
            <a:ext cx="2007000" cy="23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Wired Mag. “Let the robot drive” (2012)</a:t>
            </a:r>
            <a:endParaRPr b="0" i="0" sz="800" u="none" cap="none" strike="noStrike">
              <a:solidFill>
                <a:srgbClr val="000000"/>
              </a:solidFill>
              <a:latin typeface="Arial"/>
              <a:ea typeface="Arial"/>
              <a:cs typeface="Arial"/>
              <a:sym typeface="Arial"/>
            </a:endParaRPr>
          </a:p>
        </p:txBody>
      </p:sp>
      <p:pic>
        <p:nvPicPr>
          <p:cNvPr id="79" name="Google Shape;79;p15"/>
          <p:cNvPicPr preferRelativeResize="0"/>
          <p:nvPr/>
        </p:nvPicPr>
        <p:blipFill rotWithShape="1">
          <a:blip r:embed="rId7">
            <a:alphaModFix/>
          </a:blip>
          <a:srcRect b="0" l="0" r="0" t="0"/>
          <a:stretch/>
        </p:blipFill>
        <p:spPr>
          <a:xfrm>
            <a:off x="841588" y="3075625"/>
            <a:ext cx="2124075" cy="1847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Intuition on Geometry Stiffness</a:t>
            </a:r>
            <a:endParaRPr/>
          </a:p>
        </p:txBody>
      </p:sp>
      <p:pic>
        <p:nvPicPr>
          <p:cNvPr id="333" name="Google Shape;333;p42"/>
          <p:cNvPicPr preferRelativeResize="0"/>
          <p:nvPr/>
        </p:nvPicPr>
        <p:blipFill rotWithShape="1">
          <a:blip r:embed="rId3">
            <a:alphaModFix/>
          </a:blip>
          <a:srcRect b="0" l="0" r="0" t="0"/>
          <a:stretch/>
        </p:blipFill>
        <p:spPr>
          <a:xfrm>
            <a:off x="311700" y="3333875"/>
            <a:ext cx="3927226" cy="960150"/>
          </a:xfrm>
          <a:prstGeom prst="rect">
            <a:avLst/>
          </a:prstGeom>
          <a:noFill/>
          <a:ln>
            <a:noFill/>
          </a:ln>
        </p:spPr>
      </p:pic>
      <p:pic>
        <p:nvPicPr>
          <p:cNvPr id="334" name="Google Shape;334;p42"/>
          <p:cNvPicPr preferRelativeResize="0"/>
          <p:nvPr/>
        </p:nvPicPr>
        <p:blipFill rotWithShape="1">
          <a:blip r:embed="rId4">
            <a:alphaModFix/>
          </a:blip>
          <a:srcRect b="0" l="0" r="0" t="0"/>
          <a:stretch/>
        </p:blipFill>
        <p:spPr>
          <a:xfrm>
            <a:off x="4243551" y="910000"/>
            <a:ext cx="4647353" cy="3820975"/>
          </a:xfrm>
          <a:prstGeom prst="rect">
            <a:avLst/>
          </a:prstGeom>
          <a:noFill/>
          <a:ln>
            <a:noFill/>
          </a:ln>
        </p:spPr>
      </p:pic>
      <p:sp>
        <p:nvSpPr>
          <p:cNvPr id="335" name="Google Shape;335;p42"/>
          <p:cNvSpPr txBox="1"/>
          <p:nvPr/>
        </p:nvSpPr>
        <p:spPr>
          <a:xfrm>
            <a:off x="461150" y="1123300"/>
            <a:ext cx="3842700" cy="135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Idea: Small motions of the object will cause the contact points to change. This in turn will create a new Jacobian affecting how finger wrenches map to object wrenches.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Think of the coin-snap 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3"/>
          <p:cNvPicPr preferRelativeResize="0"/>
          <p:nvPr/>
        </p:nvPicPr>
        <p:blipFill rotWithShape="1">
          <a:blip r:embed="rId3">
            <a:alphaModFix/>
          </a:blip>
          <a:srcRect b="71437" l="0" r="63228" t="0"/>
          <a:stretch/>
        </p:blipFill>
        <p:spPr>
          <a:xfrm>
            <a:off x="1517153" y="1054725"/>
            <a:ext cx="1820574" cy="1158076"/>
          </a:xfrm>
          <a:prstGeom prst="rect">
            <a:avLst/>
          </a:prstGeom>
          <a:noFill/>
          <a:ln>
            <a:noFill/>
          </a:ln>
        </p:spPr>
      </p:pic>
      <p:sp>
        <p:nvSpPr>
          <p:cNvPr id="341" name="Google Shape;341;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Geometry Stiffness: Differential Jacobian</a:t>
            </a:r>
            <a:endParaRPr/>
          </a:p>
        </p:txBody>
      </p:sp>
      <p:pic>
        <p:nvPicPr>
          <p:cNvPr id="342" name="Google Shape;342;p43"/>
          <p:cNvPicPr preferRelativeResize="0"/>
          <p:nvPr/>
        </p:nvPicPr>
        <p:blipFill rotWithShape="1">
          <a:blip r:embed="rId4">
            <a:alphaModFix/>
          </a:blip>
          <a:srcRect b="0" l="0" r="0" t="0"/>
          <a:stretch/>
        </p:blipFill>
        <p:spPr>
          <a:xfrm>
            <a:off x="4243551" y="910000"/>
            <a:ext cx="4647353" cy="3820975"/>
          </a:xfrm>
          <a:prstGeom prst="rect">
            <a:avLst/>
          </a:prstGeom>
          <a:noFill/>
          <a:ln>
            <a:noFill/>
          </a:ln>
        </p:spPr>
      </p:pic>
      <p:sp>
        <p:nvSpPr>
          <p:cNvPr id="343" name="Google Shape;343;p43"/>
          <p:cNvSpPr txBox="1"/>
          <p:nvPr/>
        </p:nvSpPr>
        <p:spPr>
          <a:xfrm>
            <a:off x="902300" y="2907250"/>
            <a:ext cx="3306000" cy="1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transformation between the initial contact coordinate system and the new position and orientation after a small motion has taken place.</a:t>
            </a:r>
            <a:endParaRPr b="0" i="0" sz="1400" u="none" cap="none" strike="noStrike">
              <a:solidFill>
                <a:srgbClr val="000000"/>
              </a:solidFill>
              <a:latin typeface="Arial"/>
              <a:ea typeface="Arial"/>
              <a:cs typeface="Arial"/>
              <a:sym typeface="Arial"/>
            </a:endParaRPr>
          </a:p>
        </p:txBody>
      </p:sp>
      <p:cxnSp>
        <p:nvCxnSpPr>
          <p:cNvPr id="344" name="Google Shape;344;p43"/>
          <p:cNvCxnSpPr/>
          <p:nvPr/>
        </p:nvCxnSpPr>
        <p:spPr>
          <a:xfrm rot="10800000">
            <a:off x="2555300" y="2032625"/>
            <a:ext cx="0" cy="7887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type="title"/>
          </p:nvPr>
        </p:nvSpPr>
        <p:spPr>
          <a:xfrm>
            <a:off x="311700" y="25015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Geometry Stiffness: Differential Jacobian</a:t>
            </a:r>
            <a:endParaRPr/>
          </a:p>
        </p:txBody>
      </p:sp>
      <p:pic>
        <p:nvPicPr>
          <p:cNvPr id="350" name="Google Shape;350;p44"/>
          <p:cNvPicPr preferRelativeResize="0"/>
          <p:nvPr/>
        </p:nvPicPr>
        <p:blipFill rotWithShape="1">
          <a:blip r:embed="rId3">
            <a:alphaModFix/>
          </a:blip>
          <a:srcRect b="0" l="0" r="0" t="0"/>
          <a:stretch/>
        </p:blipFill>
        <p:spPr>
          <a:xfrm>
            <a:off x="4243551" y="715130"/>
            <a:ext cx="4647353" cy="3820975"/>
          </a:xfrm>
          <a:prstGeom prst="rect">
            <a:avLst/>
          </a:prstGeom>
          <a:noFill/>
          <a:ln>
            <a:noFill/>
          </a:ln>
        </p:spPr>
      </p:pic>
      <p:pic>
        <p:nvPicPr>
          <p:cNvPr id="351" name="Google Shape;351;p44"/>
          <p:cNvPicPr preferRelativeResize="0"/>
          <p:nvPr/>
        </p:nvPicPr>
        <p:blipFill rotWithShape="1">
          <a:blip r:embed="rId4">
            <a:alphaModFix/>
          </a:blip>
          <a:srcRect b="71437" l="0" r="63228" t="0"/>
          <a:stretch/>
        </p:blipFill>
        <p:spPr>
          <a:xfrm>
            <a:off x="1517153" y="859855"/>
            <a:ext cx="1820574" cy="1158076"/>
          </a:xfrm>
          <a:prstGeom prst="rect">
            <a:avLst/>
          </a:prstGeom>
          <a:noFill/>
          <a:ln>
            <a:noFill/>
          </a:ln>
        </p:spPr>
      </p:pic>
      <p:pic>
        <p:nvPicPr>
          <p:cNvPr id="352" name="Google Shape;352;p44"/>
          <p:cNvPicPr preferRelativeResize="0"/>
          <p:nvPr/>
        </p:nvPicPr>
        <p:blipFill rotWithShape="1">
          <a:blip r:embed="rId4">
            <a:alphaModFix/>
          </a:blip>
          <a:srcRect b="27373" l="0" r="0" t="28636"/>
          <a:stretch/>
        </p:blipFill>
        <p:spPr>
          <a:xfrm>
            <a:off x="74000" y="1980930"/>
            <a:ext cx="4951050" cy="1783575"/>
          </a:xfrm>
          <a:prstGeom prst="rect">
            <a:avLst/>
          </a:prstGeom>
          <a:noFill/>
          <a:ln>
            <a:noFill/>
          </a:ln>
        </p:spPr>
      </p:pic>
      <p:pic>
        <p:nvPicPr>
          <p:cNvPr id="353" name="Google Shape;353;p44"/>
          <p:cNvPicPr preferRelativeResize="0"/>
          <p:nvPr/>
        </p:nvPicPr>
        <p:blipFill rotWithShape="1">
          <a:blip r:embed="rId4">
            <a:alphaModFix/>
          </a:blip>
          <a:srcRect b="0" l="0" r="25025" t="72883"/>
          <a:stretch/>
        </p:blipFill>
        <p:spPr>
          <a:xfrm>
            <a:off x="467625" y="3764505"/>
            <a:ext cx="3712125" cy="1099449"/>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 name="Shape 357"/>
        <p:cNvGrpSpPr/>
        <p:nvPr/>
      </p:nvGrpSpPr>
      <p:grpSpPr>
        <a:xfrm>
          <a:off x="0" y="0"/>
          <a:ext cx="0" cy="0"/>
          <a:chOff x="0" y="0"/>
          <a:chExt cx="0" cy="0"/>
        </a:xfrm>
      </p:grpSpPr>
      <p:sp>
        <p:nvSpPr>
          <p:cNvPr id="358" name="Google Shape;358;p4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in your python example:</a:t>
            </a:r>
            <a:endParaRPr/>
          </a:p>
        </p:txBody>
      </p:sp>
      <p:sp>
        <p:nvSpPr>
          <p:cNvPr id="359" name="Google Shape;359;p45"/>
          <p:cNvSpPr txBox="1"/>
          <p:nvPr>
            <p:ph idx="1" type="body"/>
          </p:nvPr>
        </p:nvSpPr>
        <p:spPr>
          <a:xfrm>
            <a:off x="311700" y="863550"/>
            <a:ext cx="8520600" cy="38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dfbody1 = -Jb1t*dJtran1p*fgrasp</a:t>
            </a:r>
            <a:endParaRPr/>
          </a:p>
          <a:p>
            <a:pPr indent="0" lvl="0" marL="0" rtl="0" algn="l">
              <a:spcBef>
                <a:spcPts val="0"/>
              </a:spcBef>
              <a:spcAft>
                <a:spcPts val="0"/>
              </a:spcAft>
              <a:buClr>
                <a:schemeClr val="dk1"/>
              </a:buClr>
              <a:buSzPts val="1100"/>
              <a:buFont typeface="Arial"/>
              <a:buNone/>
            </a:pPr>
            <a:r>
              <a:rPr lang="en"/>
              <a:t>print("Change in force on body due to small geometry change [dfbody]")</a:t>
            </a:r>
            <a:endParaRPr/>
          </a:p>
          <a:p>
            <a:pPr indent="0" lvl="0" marL="0" rtl="0" algn="l">
              <a:spcBef>
                <a:spcPts val="0"/>
              </a:spcBef>
              <a:spcAft>
                <a:spcPts val="0"/>
              </a:spcAft>
              <a:buClr>
                <a:schemeClr val="dk1"/>
              </a:buClr>
              <a:buSzPts val="1100"/>
              <a:buFont typeface="Arial"/>
              <a:buNone/>
            </a:pPr>
            <a:r>
              <a:rPr lang="en"/>
              <a:t>pprint(dfbody1)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6AA84F"/>
                </a:solidFill>
              </a:rPr>
              <a:t>"""</a:t>
            </a:r>
            <a:br>
              <a:rPr lang="en">
                <a:solidFill>
                  <a:srgbClr val="6AA84F"/>
                </a:solidFill>
              </a:rPr>
            </a:br>
            <a:r>
              <a:rPr lang="en">
                <a:solidFill>
                  <a:srgbClr val="6AA84F"/>
                </a:solidFill>
              </a:rPr>
              <a:t>You will add the corresponding terms for the right finger above and then</a:t>
            </a:r>
            <a:endParaRPr>
              <a:solidFill>
                <a:srgbClr val="6AA84F"/>
              </a:solidFill>
            </a:endParaRPr>
          </a:p>
          <a:p>
            <a:pPr indent="0" lvl="0" marL="0" rtl="0" algn="l">
              <a:spcBef>
                <a:spcPts val="0"/>
              </a:spcBef>
              <a:spcAft>
                <a:spcPts val="0"/>
              </a:spcAft>
              <a:buClr>
                <a:schemeClr val="dk1"/>
              </a:buClr>
              <a:buSzPts val="1100"/>
              <a:buFont typeface="Arial"/>
              <a:buNone/>
            </a:pPr>
            <a:r>
              <a:rPr lang="en">
                <a:solidFill>
                  <a:srgbClr val="6AA84F"/>
                </a:solidFill>
              </a:rPr>
              <a:t>get the total change in the body force. Then you can use sympy to take</a:t>
            </a:r>
            <a:endParaRPr>
              <a:solidFill>
                <a:srgbClr val="6AA84F"/>
              </a:solidFill>
            </a:endParaRPr>
          </a:p>
          <a:p>
            <a:pPr indent="0" lvl="0" marL="0" rtl="0" algn="l">
              <a:spcBef>
                <a:spcPts val="0"/>
              </a:spcBef>
              <a:spcAft>
                <a:spcPts val="0"/>
              </a:spcAft>
              <a:buClr>
                <a:schemeClr val="dk1"/>
              </a:buClr>
              <a:buSzPts val="1100"/>
              <a:buFont typeface="Arial"/>
              <a:buNone/>
            </a:pPr>
            <a:r>
              <a:rPr lang="en">
                <a:solidFill>
                  <a:srgbClr val="6AA84F"/>
                </a:solidFill>
              </a:rPr>
              <a:t>the jacobian of dfbody with respect to bodytwist to get [Kj]</a:t>
            </a:r>
            <a:endParaRPr>
              <a:solidFill>
                <a:srgbClr val="6AA84F"/>
              </a:solidFill>
            </a:endParaRPr>
          </a:p>
          <a:p>
            <a:pPr indent="0" lvl="0" marL="0" rtl="0" algn="l">
              <a:spcBef>
                <a:spcPts val="0"/>
              </a:spcBef>
              <a:spcAft>
                <a:spcPts val="0"/>
              </a:spcAft>
              <a:buClr>
                <a:schemeClr val="dk1"/>
              </a:buClr>
              <a:buSzPts val="1100"/>
              <a:buFont typeface="Arial"/>
              <a:buNone/>
            </a:pPr>
            <a:r>
              <a:rPr lang="en">
                <a:solidFill>
                  <a:srgbClr val="6AA84F"/>
                </a:solidFill>
              </a:rPr>
              <a:t>"""</a:t>
            </a:r>
            <a:endParaRPr>
              <a:solidFill>
                <a:srgbClr val="6AA84F"/>
              </a:solidFill>
            </a:endParaRPr>
          </a:p>
          <a:p>
            <a:pPr indent="0" lvl="0" marL="0" rtl="0" algn="l">
              <a:spcBef>
                <a:spcPts val="0"/>
              </a:spcBef>
              <a:spcAft>
                <a:spcPts val="0"/>
              </a:spcAft>
              <a:buClr>
                <a:schemeClr val="dk1"/>
              </a:buClr>
              <a:buSzPts val="1100"/>
              <a:buFont typeface="Arial"/>
              <a:buNone/>
            </a:pPr>
            <a:r>
              <a:rPr lang="en">
                <a:solidFill>
                  <a:srgbClr val="666666"/>
                </a:solidFill>
              </a:rPr>
              <a:t>#dfbody = simplify(dfbody1+dfbody2)</a:t>
            </a:r>
            <a:endParaRPr>
              <a:solidFill>
                <a:srgbClr val="666666"/>
              </a:solidFill>
            </a:endParaRPr>
          </a:p>
          <a:p>
            <a:pPr indent="0" lvl="0" marL="0" rtl="0" algn="l">
              <a:spcBef>
                <a:spcPts val="0"/>
              </a:spcBef>
              <a:spcAft>
                <a:spcPts val="0"/>
              </a:spcAft>
              <a:buNone/>
            </a:pPr>
            <a:r>
              <a:rPr lang="en">
                <a:solidFill>
                  <a:srgbClr val="666666"/>
                </a:solidFill>
              </a:rPr>
              <a:t>#Kj = dfbody.jacobian(bodytwist)          #Matches Kj in eq (30) Cutkosky&amp;Kao</a:t>
            </a:r>
            <a:endParaRPr>
              <a:solidFill>
                <a:srgbClr val="66666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46"/>
          <p:cNvGrpSpPr/>
          <p:nvPr/>
        </p:nvGrpSpPr>
        <p:grpSpPr>
          <a:xfrm>
            <a:off x="5109825" y="2438950"/>
            <a:ext cx="3115323" cy="1106475"/>
            <a:chOff x="5109825" y="2738750"/>
            <a:chExt cx="3115323" cy="1106475"/>
          </a:xfrm>
        </p:grpSpPr>
        <p:pic>
          <p:nvPicPr>
            <p:cNvPr id="365" name="Google Shape;365;p46"/>
            <p:cNvPicPr preferRelativeResize="0"/>
            <p:nvPr/>
          </p:nvPicPr>
          <p:blipFill rotWithShape="1">
            <a:blip r:embed="rId3">
              <a:alphaModFix/>
            </a:blip>
            <a:srcRect b="0" l="0" r="0" t="0"/>
            <a:stretch/>
          </p:blipFill>
          <p:spPr>
            <a:xfrm>
              <a:off x="5109835" y="2738750"/>
              <a:ext cx="3115313" cy="1106475"/>
            </a:xfrm>
            <a:prstGeom prst="rect">
              <a:avLst/>
            </a:prstGeom>
            <a:noFill/>
            <a:ln>
              <a:noFill/>
            </a:ln>
          </p:spPr>
        </p:pic>
        <p:sp>
          <p:nvSpPr>
            <p:cNvPr id="366" name="Google Shape;366;p46"/>
            <p:cNvSpPr/>
            <p:nvPr/>
          </p:nvSpPr>
          <p:spPr>
            <a:xfrm>
              <a:off x="5109825" y="3104825"/>
              <a:ext cx="144600" cy="33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46"/>
          <p:cNvSpPr txBox="1"/>
          <p:nvPr>
            <p:ph type="title"/>
          </p:nvPr>
        </p:nvSpPr>
        <p:spPr>
          <a:xfrm>
            <a:off x="311700" y="145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Geometry Stiffness: Differential Jacobian</a:t>
            </a:r>
            <a:endParaRPr/>
          </a:p>
        </p:txBody>
      </p:sp>
      <p:pic>
        <p:nvPicPr>
          <p:cNvPr id="368" name="Google Shape;368;p46"/>
          <p:cNvPicPr preferRelativeResize="0"/>
          <p:nvPr/>
        </p:nvPicPr>
        <p:blipFill rotWithShape="1">
          <a:blip r:embed="rId4">
            <a:alphaModFix/>
          </a:blip>
          <a:srcRect b="0" l="0" r="0" t="0"/>
          <a:stretch/>
        </p:blipFill>
        <p:spPr>
          <a:xfrm>
            <a:off x="651013" y="2362738"/>
            <a:ext cx="4070077" cy="1146575"/>
          </a:xfrm>
          <a:prstGeom prst="rect">
            <a:avLst/>
          </a:prstGeom>
          <a:noFill/>
          <a:ln>
            <a:noFill/>
          </a:ln>
        </p:spPr>
      </p:pic>
      <p:pic>
        <p:nvPicPr>
          <p:cNvPr id="369" name="Google Shape;369;p46"/>
          <p:cNvPicPr preferRelativeResize="0"/>
          <p:nvPr/>
        </p:nvPicPr>
        <p:blipFill rotWithShape="1">
          <a:blip r:embed="rId5">
            <a:alphaModFix/>
          </a:blip>
          <a:srcRect b="0" l="0" r="0" t="0"/>
          <a:stretch/>
        </p:blipFill>
        <p:spPr>
          <a:xfrm>
            <a:off x="2894800" y="1434371"/>
            <a:ext cx="3638625" cy="397825"/>
          </a:xfrm>
          <a:prstGeom prst="rect">
            <a:avLst/>
          </a:prstGeom>
          <a:noFill/>
          <a:ln>
            <a:noFill/>
          </a:ln>
        </p:spPr>
      </p:pic>
      <p:sp>
        <p:nvSpPr>
          <p:cNvPr id="370" name="Google Shape;370;p46"/>
          <p:cNvSpPr txBox="1"/>
          <p:nvPr/>
        </p:nvSpPr>
        <p:spPr>
          <a:xfrm>
            <a:off x="473150" y="961575"/>
            <a:ext cx="7926600" cy="3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we write the change in position and orientation of the frame as the contact moves as:</a:t>
            </a:r>
            <a:endParaRPr b="0" i="0" sz="1400" u="none" cap="none" strike="noStrike">
              <a:solidFill>
                <a:srgbClr val="000000"/>
              </a:solidFill>
              <a:latin typeface="Arial"/>
              <a:ea typeface="Arial"/>
              <a:cs typeface="Arial"/>
              <a:sym typeface="Arial"/>
            </a:endParaRPr>
          </a:p>
        </p:txBody>
      </p:sp>
      <p:sp>
        <p:nvSpPr>
          <p:cNvPr id="371" name="Google Shape;371;p46"/>
          <p:cNvSpPr txBox="1"/>
          <p:nvPr/>
        </p:nvSpPr>
        <p:spPr>
          <a:xfrm>
            <a:off x="473150" y="1908450"/>
            <a:ext cx="7926600" cy="3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matrix transformations can be expressed as:</a:t>
            </a:r>
            <a:endParaRPr b="0" i="0" sz="1400" u="none" cap="none" strike="noStrike">
              <a:solidFill>
                <a:srgbClr val="000000"/>
              </a:solidFill>
              <a:latin typeface="Arial"/>
              <a:ea typeface="Arial"/>
              <a:cs typeface="Arial"/>
              <a:sym typeface="Arial"/>
            </a:endParaRPr>
          </a:p>
        </p:txBody>
      </p:sp>
      <p:cxnSp>
        <p:nvCxnSpPr>
          <p:cNvPr id="372" name="Google Shape;372;p46"/>
          <p:cNvCxnSpPr/>
          <p:nvPr/>
        </p:nvCxnSpPr>
        <p:spPr>
          <a:xfrm flipH="1" rot="10800000">
            <a:off x="2192050" y="3147725"/>
            <a:ext cx="330000" cy="288900"/>
          </a:xfrm>
          <a:prstGeom prst="straightConnector1">
            <a:avLst/>
          </a:prstGeom>
          <a:noFill/>
          <a:ln cap="flat" cmpd="sng" w="28575">
            <a:solidFill>
              <a:srgbClr val="FF0000"/>
            </a:solidFill>
            <a:prstDash val="solid"/>
            <a:round/>
            <a:headEnd len="sm" w="sm" type="none"/>
            <a:tailEnd len="sm" w="sm" type="none"/>
          </a:ln>
        </p:spPr>
      </p:cxnSp>
      <p:grpSp>
        <p:nvGrpSpPr>
          <p:cNvPr id="373" name="Google Shape;373;p46"/>
          <p:cNvGrpSpPr/>
          <p:nvPr/>
        </p:nvGrpSpPr>
        <p:grpSpPr>
          <a:xfrm>
            <a:off x="1203075" y="3430325"/>
            <a:ext cx="7022074" cy="1184775"/>
            <a:chOff x="1203075" y="3730125"/>
            <a:chExt cx="7022074" cy="1184775"/>
          </a:xfrm>
        </p:grpSpPr>
        <p:pic>
          <p:nvPicPr>
            <p:cNvPr id="374" name="Google Shape;374;p46"/>
            <p:cNvPicPr preferRelativeResize="0"/>
            <p:nvPr/>
          </p:nvPicPr>
          <p:blipFill rotWithShape="1">
            <a:blip r:embed="rId6">
              <a:alphaModFix/>
            </a:blip>
            <a:srcRect b="0" l="0" r="0" t="15931"/>
            <a:stretch/>
          </p:blipFill>
          <p:spPr>
            <a:xfrm>
              <a:off x="1203075" y="3730125"/>
              <a:ext cx="7022074" cy="1184775"/>
            </a:xfrm>
            <a:prstGeom prst="rect">
              <a:avLst/>
            </a:prstGeom>
            <a:noFill/>
            <a:ln>
              <a:noFill/>
            </a:ln>
          </p:spPr>
        </p:pic>
        <p:sp>
          <p:nvSpPr>
            <p:cNvPr id="375" name="Google Shape;375;p46"/>
            <p:cNvSpPr/>
            <p:nvPr/>
          </p:nvSpPr>
          <p:spPr>
            <a:xfrm>
              <a:off x="1727000" y="4067975"/>
              <a:ext cx="145500" cy="15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6"/>
            <p:cNvSpPr/>
            <p:nvPr/>
          </p:nvSpPr>
          <p:spPr>
            <a:xfrm>
              <a:off x="5500150" y="4101950"/>
              <a:ext cx="145500" cy="15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46"/>
          <p:cNvSpPr txBox="1"/>
          <p:nvPr/>
        </p:nvSpPr>
        <p:spPr>
          <a:xfrm>
            <a:off x="103600" y="4418104"/>
            <a:ext cx="8977200" cy="5754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Notes: Second order terms are neglected. The paper may erroneously have transposes on A and R definitions in the Appendix, but final result is ok..</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ph type="title"/>
          </p:nvPr>
        </p:nvSpPr>
        <p:spPr>
          <a:xfrm>
            <a:off x="236750" y="-4090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Grasping Kinematic loop (from week 1)</a:t>
            </a:r>
            <a:endParaRPr/>
          </a:p>
        </p:txBody>
      </p:sp>
      <p:sp>
        <p:nvSpPr>
          <p:cNvPr id="383" name="Google Shape;383;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84" name="Google Shape;384;p47"/>
          <p:cNvPicPr preferRelativeResize="0"/>
          <p:nvPr/>
        </p:nvPicPr>
        <p:blipFill rotWithShape="1">
          <a:blip r:embed="rId3">
            <a:alphaModFix/>
          </a:blip>
          <a:srcRect b="0" l="0" r="0" t="0"/>
          <a:stretch/>
        </p:blipFill>
        <p:spPr>
          <a:xfrm>
            <a:off x="0" y="534228"/>
            <a:ext cx="9144002" cy="4075044"/>
          </a:xfrm>
          <a:prstGeom prst="rect">
            <a:avLst/>
          </a:prstGeom>
          <a:noFill/>
          <a:ln>
            <a:noFill/>
          </a:ln>
        </p:spPr>
      </p:pic>
      <p:cxnSp>
        <p:nvCxnSpPr>
          <p:cNvPr id="385" name="Google Shape;385;p47"/>
          <p:cNvCxnSpPr/>
          <p:nvPr/>
        </p:nvCxnSpPr>
        <p:spPr>
          <a:xfrm>
            <a:off x="629588" y="4811841"/>
            <a:ext cx="854439" cy="0"/>
          </a:xfrm>
          <a:prstGeom prst="straightConnector1">
            <a:avLst/>
          </a:prstGeom>
          <a:noFill/>
          <a:ln cap="flat" cmpd="sng" w="57150">
            <a:solidFill>
              <a:srgbClr val="0070C0"/>
            </a:solidFill>
            <a:prstDash val="solid"/>
            <a:round/>
            <a:headEnd len="sm" w="sm" type="none"/>
            <a:tailEnd len="med" w="med" type="triangle"/>
          </a:ln>
        </p:spPr>
      </p:cxnSp>
      <p:cxnSp>
        <p:nvCxnSpPr>
          <p:cNvPr id="386" name="Google Shape;386;p47"/>
          <p:cNvCxnSpPr/>
          <p:nvPr/>
        </p:nvCxnSpPr>
        <p:spPr>
          <a:xfrm>
            <a:off x="4259705" y="4811841"/>
            <a:ext cx="854439" cy="0"/>
          </a:xfrm>
          <a:prstGeom prst="straightConnector1">
            <a:avLst/>
          </a:prstGeom>
          <a:noFill/>
          <a:ln cap="flat" cmpd="sng" w="57150">
            <a:solidFill>
              <a:srgbClr val="FF2F92"/>
            </a:solidFill>
            <a:prstDash val="solid"/>
            <a:round/>
            <a:headEnd len="sm" w="sm" type="none"/>
            <a:tailEnd len="med" w="med" type="triangle"/>
          </a:ln>
        </p:spPr>
      </p:cxnSp>
      <p:sp>
        <p:nvSpPr>
          <p:cNvPr id="387" name="Google Shape;387;p47"/>
          <p:cNvSpPr txBox="1"/>
          <p:nvPr/>
        </p:nvSpPr>
        <p:spPr>
          <a:xfrm>
            <a:off x="1484027" y="4657953"/>
            <a:ext cx="17043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(forward transform)</a:t>
            </a:r>
            <a:endParaRPr/>
          </a:p>
        </p:txBody>
      </p:sp>
      <p:sp>
        <p:nvSpPr>
          <p:cNvPr id="388" name="Google Shape;388;p47"/>
          <p:cNvSpPr txBox="1"/>
          <p:nvPr/>
        </p:nvSpPr>
        <p:spPr>
          <a:xfrm>
            <a:off x="5219076" y="4628248"/>
            <a:ext cx="16850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(inverse transform)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Geometry Stiffness:</a:t>
            </a:r>
            <a:endParaRPr/>
          </a:p>
          <a:p>
            <a:pPr indent="0" lvl="0" marL="0" rtl="0" algn="l">
              <a:lnSpc>
                <a:spcPct val="100000"/>
              </a:lnSpc>
              <a:spcBef>
                <a:spcPts val="0"/>
              </a:spcBef>
              <a:spcAft>
                <a:spcPts val="0"/>
              </a:spcAft>
              <a:buSzPts val="2800"/>
              <a:buNone/>
            </a:pPr>
            <a:r>
              <a:rPr lang="en"/>
              <a:t>Propagating Motion from Object to Joints</a:t>
            </a:r>
            <a:endParaRPr/>
          </a:p>
        </p:txBody>
      </p:sp>
      <p:pic>
        <p:nvPicPr>
          <p:cNvPr id="394" name="Google Shape;394;p48"/>
          <p:cNvPicPr preferRelativeResize="0"/>
          <p:nvPr/>
        </p:nvPicPr>
        <p:blipFill rotWithShape="1">
          <a:blip r:embed="rId3">
            <a:alphaModFix/>
          </a:blip>
          <a:srcRect b="0" l="0" r="0" t="0"/>
          <a:stretch/>
        </p:blipFill>
        <p:spPr>
          <a:xfrm>
            <a:off x="3478200" y="1633975"/>
            <a:ext cx="5109674" cy="3215400"/>
          </a:xfrm>
          <a:prstGeom prst="rect">
            <a:avLst/>
          </a:prstGeom>
          <a:noFill/>
          <a:ln>
            <a:noFill/>
          </a:ln>
        </p:spPr>
      </p:pic>
      <p:cxnSp>
        <p:nvCxnSpPr>
          <p:cNvPr id="395" name="Google Shape;395;p48"/>
          <p:cNvCxnSpPr/>
          <p:nvPr/>
        </p:nvCxnSpPr>
        <p:spPr>
          <a:xfrm>
            <a:off x="5196625" y="2205775"/>
            <a:ext cx="616200" cy="938400"/>
          </a:xfrm>
          <a:prstGeom prst="straightConnector1">
            <a:avLst/>
          </a:prstGeom>
          <a:noFill/>
          <a:ln cap="flat" cmpd="sng" w="28575">
            <a:solidFill>
              <a:srgbClr val="FF0000"/>
            </a:solidFill>
            <a:prstDash val="solid"/>
            <a:round/>
            <a:headEnd len="med" w="med" type="stealth"/>
            <a:tailEnd len="sm" w="sm" type="none"/>
          </a:ln>
        </p:spPr>
      </p:cxnSp>
      <p:pic>
        <p:nvPicPr>
          <p:cNvPr id="396" name="Google Shape;396;p48"/>
          <p:cNvPicPr preferRelativeResize="0"/>
          <p:nvPr/>
        </p:nvPicPr>
        <p:blipFill rotWithShape="1">
          <a:blip r:embed="rId4">
            <a:alphaModFix/>
          </a:blip>
          <a:srcRect b="0" l="0" r="0" t="0"/>
          <a:stretch/>
        </p:blipFill>
        <p:spPr>
          <a:xfrm>
            <a:off x="4708647" y="1772125"/>
            <a:ext cx="487975" cy="383275"/>
          </a:xfrm>
          <a:prstGeom prst="rect">
            <a:avLst/>
          </a:prstGeom>
          <a:noFill/>
          <a:ln>
            <a:noFill/>
          </a:ln>
        </p:spPr>
      </p:pic>
      <p:pic>
        <p:nvPicPr>
          <p:cNvPr id="397" name="Google Shape;397;p48"/>
          <p:cNvPicPr preferRelativeResize="0"/>
          <p:nvPr/>
        </p:nvPicPr>
        <p:blipFill rotWithShape="1">
          <a:blip r:embed="rId5">
            <a:alphaModFix/>
          </a:blip>
          <a:srcRect b="0" l="0" r="0" t="0"/>
          <a:stretch/>
        </p:blipFill>
        <p:spPr>
          <a:xfrm>
            <a:off x="1045772" y="2666050"/>
            <a:ext cx="487975" cy="383275"/>
          </a:xfrm>
          <a:prstGeom prst="rect">
            <a:avLst/>
          </a:prstGeom>
          <a:noFill/>
          <a:ln>
            <a:noFill/>
          </a:ln>
        </p:spPr>
      </p:pic>
      <p:cxnSp>
        <p:nvCxnSpPr>
          <p:cNvPr id="398" name="Google Shape;398;p48"/>
          <p:cNvCxnSpPr/>
          <p:nvPr/>
        </p:nvCxnSpPr>
        <p:spPr>
          <a:xfrm>
            <a:off x="1686147" y="2857688"/>
            <a:ext cx="901800" cy="6600"/>
          </a:xfrm>
          <a:prstGeom prst="straightConnector1">
            <a:avLst/>
          </a:prstGeom>
          <a:noFill/>
          <a:ln cap="flat" cmpd="sng" w="28575">
            <a:solidFill>
              <a:schemeClr val="dk2"/>
            </a:solidFill>
            <a:prstDash val="solid"/>
            <a:round/>
            <a:headEnd len="sm" w="sm" type="none"/>
            <a:tailEnd len="med" w="med" type="stealth"/>
          </a:ln>
        </p:spPr>
      </p:cxnSp>
      <p:pic>
        <p:nvPicPr>
          <p:cNvPr id="399" name="Google Shape;399;p48"/>
          <p:cNvPicPr preferRelativeResize="0"/>
          <p:nvPr/>
        </p:nvPicPr>
        <p:blipFill rotWithShape="1">
          <a:blip r:embed="rId6">
            <a:alphaModFix/>
          </a:blip>
          <a:srcRect b="0" l="0" r="0" t="0"/>
          <a:stretch/>
        </p:blipFill>
        <p:spPr>
          <a:xfrm>
            <a:off x="2697462" y="2714538"/>
            <a:ext cx="385000" cy="2862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Geometry Stiffness:</a:t>
            </a:r>
            <a:endParaRPr/>
          </a:p>
          <a:p>
            <a:pPr indent="0" lvl="0" marL="0" rtl="0" algn="l">
              <a:lnSpc>
                <a:spcPct val="100000"/>
              </a:lnSpc>
              <a:spcBef>
                <a:spcPts val="0"/>
              </a:spcBef>
              <a:spcAft>
                <a:spcPts val="0"/>
              </a:spcAft>
              <a:buSzPts val="2800"/>
              <a:buNone/>
            </a:pPr>
            <a:r>
              <a:rPr lang="en"/>
              <a:t>Propagating Motion from Object to Joints</a:t>
            </a:r>
            <a:endParaRPr/>
          </a:p>
        </p:txBody>
      </p:sp>
      <p:pic>
        <p:nvPicPr>
          <p:cNvPr id="405" name="Google Shape;405;p49"/>
          <p:cNvPicPr preferRelativeResize="0"/>
          <p:nvPr/>
        </p:nvPicPr>
        <p:blipFill rotWithShape="1">
          <a:blip r:embed="rId3">
            <a:alphaModFix/>
          </a:blip>
          <a:srcRect b="0" l="0" r="0" t="0"/>
          <a:stretch/>
        </p:blipFill>
        <p:spPr>
          <a:xfrm>
            <a:off x="943771" y="1887250"/>
            <a:ext cx="2702384" cy="662072"/>
          </a:xfrm>
          <a:prstGeom prst="rect">
            <a:avLst/>
          </a:prstGeom>
          <a:noFill/>
          <a:ln>
            <a:noFill/>
          </a:ln>
        </p:spPr>
      </p:pic>
      <p:pic>
        <p:nvPicPr>
          <p:cNvPr id="406" name="Google Shape;406;p49"/>
          <p:cNvPicPr preferRelativeResize="0"/>
          <p:nvPr/>
        </p:nvPicPr>
        <p:blipFill rotWithShape="1">
          <a:blip r:embed="rId4">
            <a:alphaModFix/>
          </a:blip>
          <a:srcRect b="0" l="0" r="0" t="0"/>
          <a:stretch/>
        </p:blipFill>
        <p:spPr>
          <a:xfrm>
            <a:off x="3859200" y="1633975"/>
            <a:ext cx="5109674" cy="3215400"/>
          </a:xfrm>
          <a:prstGeom prst="rect">
            <a:avLst/>
          </a:prstGeom>
          <a:noFill/>
          <a:ln>
            <a:noFill/>
          </a:ln>
        </p:spPr>
      </p:pic>
      <p:pic>
        <p:nvPicPr>
          <p:cNvPr id="407" name="Google Shape;407;p49"/>
          <p:cNvPicPr preferRelativeResize="0"/>
          <p:nvPr/>
        </p:nvPicPr>
        <p:blipFill rotWithShape="1">
          <a:blip r:embed="rId5">
            <a:alphaModFix/>
          </a:blip>
          <a:srcRect b="0" l="0" r="0" t="0"/>
          <a:stretch/>
        </p:blipFill>
        <p:spPr>
          <a:xfrm>
            <a:off x="928700" y="2703815"/>
            <a:ext cx="2446775" cy="611001"/>
          </a:xfrm>
          <a:prstGeom prst="rect">
            <a:avLst/>
          </a:prstGeom>
          <a:noFill/>
          <a:ln>
            <a:noFill/>
          </a:ln>
        </p:spPr>
      </p:pic>
      <p:pic>
        <p:nvPicPr>
          <p:cNvPr id="408" name="Google Shape;408;p49"/>
          <p:cNvPicPr preferRelativeResize="0"/>
          <p:nvPr/>
        </p:nvPicPr>
        <p:blipFill rotWithShape="1">
          <a:blip r:embed="rId6">
            <a:alphaModFix/>
          </a:blip>
          <a:srcRect b="0" l="0" r="0" t="0"/>
          <a:stretch/>
        </p:blipFill>
        <p:spPr>
          <a:xfrm>
            <a:off x="775701" y="3394725"/>
            <a:ext cx="3343321" cy="662075"/>
          </a:xfrm>
          <a:prstGeom prst="rect">
            <a:avLst/>
          </a:prstGeom>
          <a:noFill/>
          <a:ln>
            <a:noFill/>
          </a:ln>
        </p:spPr>
      </p:pic>
      <p:cxnSp>
        <p:nvCxnSpPr>
          <p:cNvPr id="409" name="Google Shape;409;p49"/>
          <p:cNvCxnSpPr/>
          <p:nvPr/>
        </p:nvCxnSpPr>
        <p:spPr>
          <a:xfrm>
            <a:off x="5577625" y="2205775"/>
            <a:ext cx="616200" cy="938400"/>
          </a:xfrm>
          <a:prstGeom prst="straightConnector1">
            <a:avLst/>
          </a:prstGeom>
          <a:noFill/>
          <a:ln cap="flat" cmpd="sng" w="28575">
            <a:solidFill>
              <a:srgbClr val="FF0000"/>
            </a:solidFill>
            <a:prstDash val="solid"/>
            <a:round/>
            <a:headEnd len="med" w="med" type="stealth"/>
            <a:tailEnd len="sm" w="sm" type="none"/>
          </a:ln>
        </p:spPr>
      </p:cxnSp>
      <p:pic>
        <p:nvPicPr>
          <p:cNvPr id="410" name="Google Shape;410;p49"/>
          <p:cNvPicPr preferRelativeResize="0"/>
          <p:nvPr/>
        </p:nvPicPr>
        <p:blipFill rotWithShape="1">
          <a:blip r:embed="rId7">
            <a:alphaModFix/>
          </a:blip>
          <a:srcRect b="0" l="0" r="0" t="0"/>
          <a:stretch/>
        </p:blipFill>
        <p:spPr>
          <a:xfrm>
            <a:off x="5089647" y="1772125"/>
            <a:ext cx="487975" cy="383275"/>
          </a:xfrm>
          <a:prstGeom prst="rect">
            <a:avLst/>
          </a:prstGeom>
          <a:noFill/>
          <a:ln>
            <a:noFill/>
          </a:ln>
        </p:spPr>
      </p:pic>
      <p:cxnSp>
        <p:nvCxnSpPr>
          <p:cNvPr id="411" name="Google Shape;411;p49"/>
          <p:cNvCxnSpPr/>
          <p:nvPr/>
        </p:nvCxnSpPr>
        <p:spPr>
          <a:xfrm flipH="1">
            <a:off x="7461775" y="2986800"/>
            <a:ext cx="814500" cy="984900"/>
          </a:xfrm>
          <a:prstGeom prst="straightConnector1">
            <a:avLst/>
          </a:prstGeom>
          <a:noFill/>
          <a:ln cap="flat" cmpd="sng" w="28575">
            <a:solidFill>
              <a:srgbClr val="FF0000"/>
            </a:solidFill>
            <a:prstDash val="solid"/>
            <a:round/>
            <a:headEnd len="med" w="med" type="stealth"/>
            <a:tailEnd len="sm" w="sm" type="none"/>
          </a:ln>
        </p:spPr>
      </p:cxnSp>
      <p:pic>
        <p:nvPicPr>
          <p:cNvPr id="412" name="Google Shape;412;p49"/>
          <p:cNvPicPr preferRelativeResize="0"/>
          <p:nvPr/>
        </p:nvPicPr>
        <p:blipFill rotWithShape="1">
          <a:blip r:embed="rId8">
            <a:alphaModFix/>
          </a:blip>
          <a:srcRect b="0" l="0" r="81569" t="0"/>
          <a:stretch/>
        </p:blipFill>
        <p:spPr>
          <a:xfrm>
            <a:off x="8222575" y="2549322"/>
            <a:ext cx="487976" cy="524284"/>
          </a:xfrm>
          <a:prstGeom prst="rect">
            <a:avLst/>
          </a:prstGeom>
          <a:noFill/>
          <a:ln>
            <a:noFill/>
          </a:ln>
        </p:spPr>
      </p:pic>
      <p:cxnSp>
        <p:nvCxnSpPr>
          <p:cNvPr id="413" name="Google Shape;413;p49"/>
          <p:cNvCxnSpPr/>
          <p:nvPr/>
        </p:nvCxnSpPr>
        <p:spPr>
          <a:xfrm>
            <a:off x="5958625" y="2205775"/>
            <a:ext cx="616200" cy="938400"/>
          </a:xfrm>
          <a:prstGeom prst="straightConnector1">
            <a:avLst/>
          </a:prstGeom>
          <a:noFill/>
          <a:ln cap="flat" cmpd="sng" w="28575">
            <a:solidFill>
              <a:srgbClr val="FF0000"/>
            </a:solidFill>
            <a:prstDash val="solid"/>
            <a:round/>
            <a:headEnd len="med" w="med" type="stealth"/>
            <a:tailEnd len="sm" w="sm" type="none"/>
          </a:ln>
        </p:spPr>
      </p:cxnSp>
      <p:pic>
        <p:nvPicPr>
          <p:cNvPr id="414" name="Google Shape;414;p49"/>
          <p:cNvPicPr preferRelativeResize="0"/>
          <p:nvPr/>
        </p:nvPicPr>
        <p:blipFill rotWithShape="1">
          <a:blip r:embed="rId9">
            <a:alphaModFix/>
          </a:blip>
          <a:srcRect b="0" l="0" r="73893" t="0"/>
          <a:stretch/>
        </p:blipFill>
        <p:spPr>
          <a:xfrm>
            <a:off x="5603700" y="1726650"/>
            <a:ext cx="491299" cy="461050"/>
          </a:xfrm>
          <a:prstGeom prst="rect">
            <a:avLst/>
          </a:prstGeom>
          <a:noFill/>
          <a:ln>
            <a:noFill/>
          </a:ln>
        </p:spPr>
      </p:pic>
      <p:grpSp>
        <p:nvGrpSpPr>
          <p:cNvPr id="415" name="Google Shape;415;p49"/>
          <p:cNvGrpSpPr/>
          <p:nvPr/>
        </p:nvGrpSpPr>
        <p:grpSpPr>
          <a:xfrm>
            <a:off x="385163" y="4304400"/>
            <a:ext cx="3819600" cy="839100"/>
            <a:chOff x="299575" y="4365275"/>
            <a:chExt cx="3819600" cy="839100"/>
          </a:xfrm>
        </p:grpSpPr>
        <p:sp>
          <p:nvSpPr>
            <p:cNvPr id="416" name="Google Shape;416;p49"/>
            <p:cNvSpPr txBox="1"/>
            <p:nvPr/>
          </p:nvSpPr>
          <p:spPr>
            <a:xfrm>
              <a:off x="299575" y="4365275"/>
              <a:ext cx="3819600" cy="83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this point, we may not know         fully because only some motions of        are transmitted through the contact</a:t>
              </a:r>
              <a:endParaRPr b="0" i="0" sz="1400" u="none" cap="none" strike="noStrike">
                <a:solidFill>
                  <a:srgbClr val="000000"/>
                </a:solidFill>
                <a:latin typeface="Arial"/>
                <a:ea typeface="Arial"/>
                <a:cs typeface="Arial"/>
                <a:sym typeface="Arial"/>
              </a:endParaRPr>
            </a:p>
          </p:txBody>
        </p:sp>
        <p:pic>
          <p:nvPicPr>
            <p:cNvPr id="417" name="Google Shape;417;p49"/>
            <p:cNvPicPr preferRelativeResize="0"/>
            <p:nvPr/>
          </p:nvPicPr>
          <p:blipFill rotWithShape="1">
            <a:blip r:embed="rId10">
              <a:alphaModFix/>
            </a:blip>
            <a:srcRect b="0" l="0" r="69213" t="0"/>
            <a:stretch/>
          </p:blipFill>
          <p:spPr>
            <a:xfrm>
              <a:off x="2892875" y="4462575"/>
              <a:ext cx="322799" cy="261825"/>
            </a:xfrm>
            <a:prstGeom prst="rect">
              <a:avLst/>
            </a:prstGeom>
            <a:noFill/>
            <a:ln>
              <a:noFill/>
            </a:ln>
          </p:spPr>
        </p:pic>
        <p:pic>
          <p:nvPicPr>
            <p:cNvPr id="418" name="Google Shape;418;p49"/>
            <p:cNvPicPr preferRelativeResize="0"/>
            <p:nvPr/>
          </p:nvPicPr>
          <p:blipFill rotWithShape="1">
            <a:blip r:embed="rId9">
              <a:alphaModFix/>
            </a:blip>
            <a:srcRect b="0" l="0" r="73683" t="0"/>
            <a:stretch/>
          </p:blipFill>
          <p:spPr>
            <a:xfrm>
              <a:off x="2834997" y="4637113"/>
              <a:ext cx="320039" cy="295421"/>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Geometry Stiffness:</a:t>
            </a:r>
            <a:endParaRPr/>
          </a:p>
          <a:p>
            <a:pPr indent="0" lvl="0" marL="0" rtl="0" algn="l">
              <a:lnSpc>
                <a:spcPct val="100000"/>
              </a:lnSpc>
              <a:spcBef>
                <a:spcPts val="0"/>
              </a:spcBef>
              <a:spcAft>
                <a:spcPts val="0"/>
              </a:spcAft>
              <a:buSzPts val="2800"/>
              <a:buNone/>
            </a:pPr>
            <a:r>
              <a:rPr lang="en"/>
              <a:t>Propagating Motion from Joints to Object</a:t>
            </a:r>
            <a:endParaRPr/>
          </a:p>
        </p:txBody>
      </p:sp>
      <p:pic>
        <p:nvPicPr>
          <p:cNvPr id="424" name="Google Shape;424;p50"/>
          <p:cNvPicPr preferRelativeResize="0"/>
          <p:nvPr/>
        </p:nvPicPr>
        <p:blipFill rotWithShape="1">
          <a:blip r:embed="rId3">
            <a:alphaModFix/>
          </a:blip>
          <a:srcRect b="0" l="0" r="0" t="0"/>
          <a:stretch/>
        </p:blipFill>
        <p:spPr>
          <a:xfrm>
            <a:off x="3859200" y="1633975"/>
            <a:ext cx="5109674" cy="3215400"/>
          </a:xfrm>
          <a:prstGeom prst="rect">
            <a:avLst/>
          </a:prstGeom>
          <a:noFill/>
          <a:ln>
            <a:noFill/>
          </a:ln>
        </p:spPr>
      </p:pic>
      <p:pic>
        <p:nvPicPr>
          <p:cNvPr id="425" name="Google Shape;425;p50"/>
          <p:cNvPicPr preferRelativeResize="0"/>
          <p:nvPr/>
        </p:nvPicPr>
        <p:blipFill rotWithShape="1">
          <a:blip r:embed="rId4">
            <a:alphaModFix/>
          </a:blip>
          <a:srcRect b="0" l="0" r="0" t="0"/>
          <a:stretch/>
        </p:blipFill>
        <p:spPr>
          <a:xfrm>
            <a:off x="899949" y="2571749"/>
            <a:ext cx="2446775" cy="649961"/>
          </a:xfrm>
          <a:prstGeom prst="rect">
            <a:avLst/>
          </a:prstGeom>
          <a:noFill/>
          <a:ln>
            <a:noFill/>
          </a:ln>
        </p:spPr>
      </p:pic>
      <p:cxnSp>
        <p:nvCxnSpPr>
          <p:cNvPr id="426" name="Google Shape;426;p50"/>
          <p:cNvCxnSpPr/>
          <p:nvPr/>
        </p:nvCxnSpPr>
        <p:spPr>
          <a:xfrm flipH="1">
            <a:off x="6642950" y="2541350"/>
            <a:ext cx="368700" cy="602700"/>
          </a:xfrm>
          <a:prstGeom prst="straightConnector1">
            <a:avLst/>
          </a:prstGeom>
          <a:noFill/>
          <a:ln cap="flat" cmpd="sng" w="28575">
            <a:solidFill>
              <a:srgbClr val="FF0000"/>
            </a:solidFill>
            <a:prstDash val="solid"/>
            <a:round/>
            <a:headEnd len="med" w="med" type="stealth"/>
            <a:tailEnd len="sm" w="sm" type="none"/>
          </a:ln>
        </p:spPr>
      </p:cxnSp>
      <p:pic>
        <p:nvPicPr>
          <p:cNvPr id="427" name="Google Shape;427;p50"/>
          <p:cNvPicPr preferRelativeResize="0"/>
          <p:nvPr/>
        </p:nvPicPr>
        <p:blipFill rotWithShape="1">
          <a:blip r:embed="rId5">
            <a:alphaModFix/>
          </a:blip>
          <a:srcRect b="0" l="0" r="0" t="0"/>
          <a:stretch/>
        </p:blipFill>
        <p:spPr>
          <a:xfrm>
            <a:off x="7011650" y="2187697"/>
            <a:ext cx="412255" cy="384048"/>
          </a:xfrm>
          <a:prstGeom prst="rect">
            <a:avLst/>
          </a:prstGeom>
          <a:noFill/>
          <a:ln>
            <a:noFill/>
          </a:ln>
        </p:spPr>
      </p:pic>
      <p:cxnSp>
        <p:nvCxnSpPr>
          <p:cNvPr id="428" name="Google Shape;428;p50"/>
          <p:cNvCxnSpPr/>
          <p:nvPr/>
        </p:nvCxnSpPr>
        <p:spPr>
          <a:xfrm flipH="1">
            <a:off x="7461775" y="2986800"/>
            <a:ext cx="814500" cy="984900"/>
          </a:xfrm>
          <a:prstGeom prst="straightConnector1">
            <a:avLst/>
          </a:prstGeom>
          <a:noFill/>
          <a:ln cap="flat" cmpd="sng" w="28575">
            <a:solidFill>
              <a:srgbClr val="FF0000"/>
            </a:solidFill>
            <a:prstDash val="solid"/>
            <a:round/>
            <a:headEnd len="med" w="med" type="stealth"/>
            <a:tailEnd len="sm" w="sm" type="none"/>
          </a:ln>
        </p:spPr>
      </p:cxnSp>
      <p:pic>
        <p:nvPicPr>
          <p:cNvPr id="429" name="Google Shape;429;p50"/>
          <p:cNvPicPr preferRelativeResize="0"/>
          <p:nvPr/>
        </p:nvPicPr>
        <p:blipFill rotWithShape="1">
          <a:blip r:embed="rId6">
            <a:alphaModFix/>
          </a:blip>
          <a:srcRect b="0" l="0" r="81569" t="0"/>
          <a:stretch/>
        </p:blipFill>
        <p:spPr>
          <a:xfrm>
            <a:off x="8222575" y="2549322"/>
            <a:ext cx="487976" cy="5242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1"/>
          <p:cNvSpPr txBox="1"/>
          <p:nvPr>
            <p:ph type="title"/>
          </p:nvPr>
        </p:nvSpPr>
        <p:spPr>
          <a:xfrm>
            <a:off x="311700" y="40294"/>
            <a:ext cx="8520600" cy="10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Geometry Stiffness:</a:t>
            </a:r>
            <a:endParaRPr/>
          </a:p>
          <a:p>
            <a:pPr indent="0" lvl="0" marL="0" rtl="0" algn="l">
              <a:lnSpc>
                <a:spcPct val="100000"/>
              </a:lnSpc>
              <a:spcBef>
                <a:spcPts val="0"/>
              </a:spcBef>
              <a:spcAft>
                <a:spcPts val="0"/>
              </a:spcAft>
              <a:buSzPts val="2800"/>
              <a:buNone/>
            </a:pPr>
            <a:r>
              <a:rPr lang="en"/>
              <a:t>Solving for the frame transformation</a:t>
            </a:r>
            <a:endParaRPr/>
          </a:p>
        </p:txBody>
      </p:sp>
      <p:pic>
        <p:nvPicPr>
          <p:cNvPr id="435" name="Google Shape;435;p51"/>
          <p:cNvPicPr preferRelativeResize="0"/>
          <p:nvPr/>
        </p:nvPicPr>
        <p:blipFill rotWithShape="1">
          <a:blip r:embed="rId3">
            <a:alphaModFix/>
          </a:blip>
          <a:srcRect b="0" l="0" r="0" t="0"/>
          <a:stretch/>
        </p:blipFill>
        <p:spPr>
          <a:xfrm>
            <a:off x="3859200" y="1229244"/>
            <a:ext cx="5109674" cy="3215400"/>
          </a:xfrm>
          <a:prstGeom prst="rect">
            <a:avLst/>
          </a:prstGeom>
          <a:noFill/>
          <a:ln>
            <a:noFill/>
          </a:ln>
        </p:spPr>
      </p:pic>
      <p:cxnSp>
        <p:nvCxnSpPr>
          <p:cNvPr id="436" name="Google Shape;436;p51"/>
          <p:cNvCxnSpPr/>
          <p:nvPr/>
        </p:nvCxnSpPr>
        <p:spPr>
          <a:xfrm flipH="1">
            <a:off x="6642950" y="2136619"/>
            <a:ext cx="368700" cy="602700"/>
          </a:xfrm>
          <a:prstGeom prst="straightConnector1">
            <a:avLst/>
          </a:prstGeom>
          <a:noFill/>
          <a:ln cap="flat" cmpd="sng" w="28575">
            <a:solidFill>
              <a:srgbClr val="FF0000"/>
            </a:solidFill>
            <a:prstDash val="solid"/>
            <a:round/>
            <a:headEnd len="med" w="med" type="stealth"/>
            <a:tailEnd len="sm" w="sm" type="none"/>
          </a:ln>
        </p:spPr>
      </p:cxnSp>
      <p:pic>
        <p:nvPicPr>
          <p:cNvPr id="437" name="Google Shape;437;p51"/>
          <p:cNvPicPr preferRelativeResize="0"/>
          <p:nvPr/>
        </p:nvPicPr>
        <p:blipFill rotWithShape="1">
          <a:blip r:embed="rId4">
            <a:alphaModFix/>
          </a:blip>
          <a:srcRect b="0" l="0" r="0" t="0"/>
          <a:stretch/>
        </p:blipFill>
        <p:spPr>
          <a:xfrm>
            <a:off x="7011650" y="1782966"/>
            <a:ext cx="412255" cy="384048"/>
          </a:xfrm>
          <a:prstGeom prst="rect">
            <a:avLst/>
          </a:prstGeom>
          <a:noFill/>
          <a:ln>
            <a:noFill/>
          </a:ln>
        </p:spPr>
      </p:pic>
      <p:cxnSp>
        <p:nvCxnSpPr>
          <p:cNvPr id="438" name="Google Shape;438;p51"/>
          <p:cNvCxnSpPr/>
          <p:nvPr/>
        </p:nvCxnSpPr>
        <p:spPr>
          <a:xfrm>
            <a:off x="5958625" y="1801044"/>
            <a:ext cx="616200" cy="938400"/>
          </a:xfrm>
          <a:prstGeom prst="straightConnector1">
            <a:avLst/>
          </a:prstGeom>
          <a:noFill/>
          <a:ln cap="flat" cmpd="sng" w="28575">
            <a:solidFill>
              <a:srgbClr val="FF0000"/>
            </a:solidFill>
            <a:prstDash val="solid"/>
            <a:round/>
            <a:headEnd len="med" w="med" type="stealth"/>
            <a:tailEnd len="sm" w="sm" type="none"/>
          </a:ln>
        </p:spPr>
      </p:cxnSp>
      <p:pic>
        <p:nvPicPr>
          <p:cNvPr id="439" name="Google Shape;439;p51"/>
          <p:cNvPicPr preferRelativeResize="0"/>
          <p:nvPr/>
        </p:nvPicPr>
        <p:blipFill rotWithShape="1">
          <a:blip r:embed="rId5">
            <a:alphaModFix/>
          </a:blip>
          <a:srcRect b="0" l="0" r="73893" t="0"/>
          <a:stretch/>
        </p:blipFill>
        <p:spPr>
          <a:xfrm>
            <a:off x="5603700" y="1321919"/>
            <a:ext cx="491299" cy="461050"/>
          </a:xfrm>
          <a:prstGeom prst="rect">
            <a:avLst/>
          </a:prstGeom>
          <a:noFill/>
          <a:ln>
            <a:noFill/>
          </a:ln>
        </p:spPr>
      </p:pic>
      <p:pic>
        <p:nvPicPr>
          <p:cNvPr id="440" name="Google Shape;440;p51"/>
          <p:cNvPicPr preferRelativeResize="0"/>
          <p:nvPr/>
        </p:nvPicPr>
        <p:blipFill rotWithShape="1">
          <a:blip r:embed="rId6">
            <a:alphaModFix/>
          </a:blip>
          <a:srcRect b="0" l="0" r="0" t="0"/>
          <a:stretch/>
        </p:blipFill>
        <p:spPr>
          <a:xfrm>
            <a:off x="96550" y="3792194"/>
            <a:ext cx="4300799" cy="863175"/>
          </a:xfrm>
          <a:prstGeom prst="rect">
            <a:avLst/>
          </a:prstGeom>
          <a:noFill/>
          <a:ln>
            <a:noFill/>
          </a:ln>
        </p:spPr>
      </p:pic>
      <p:cxnSp>
        <p:nvCxnSpPr>
          <p:cNvPr id="441" name="Google Shape;441;p51"/>
          <p:cNvCxnSpPr/>
          <p:nvPr/>
        </p:nvCxnSpPr>
        <p:spPr>
          <a:xfrm>
            <a:off x="2246973" y="1937781"/>
            <a:ext cx="0" cy="526200"/>
          </a:xfrm>
          <a:prstGeom prst="straightConnector1">
            <a:avLst/>
          </a:prstGeom>
          <a:noFill/>
          <a:ln cap="flat" cmpd="sng" w="9525">
            <a:solidFill>
              <a:schemeClr val="dk2"/>
            </a:solidFill>
            <a:prstDash val="solid"/>
            <a:round/>
            <a:headEnd len="sm" w="sm" type="none"/>
            <a:tailEnd len="med" w="med" type="triangle"/>
          </a:ln>
        </p:spPr>
      </p:cxnSp>
      <p:pic>
        <p:nvPicPr>
          <p:cNvPr id="442" name="Google Shape;442;p51"/>
          <p:cNvPicPr preferRelativeResize="0"/>
          <p:nvPr/>
        </p:nvPicPr>
        <p:blipFill rotWithShape="1">
          <a:blip r:embed="rId7">
            <a:alphaModFix/>
          </a:blip>
          <a:srcRect b="0" l="0" r="0" t="0"/>
          <a:stretch/>
        </p:blipFill>
        <p:spPr>
          <a:xfrm>
            <a:off x="861275" y="1271407"/>
            <a:ext cx="2771400" cy="666300"/>
          </a:xfrm>
          <a:prstGeom prst="rect">
            <a:avLst/>
          </a:prstGeom>
          <a:noFill/>
          <a:ln>
            <a:noFill/>
          </a:ln>
        </p:spPr>
      </p:pic>
      <p:sp>
        <p:nvSpPr>
          <p:cNvPr id="443" name="Google Shape;443;p51"/>
          <p:cNvSpPr/>
          <p:nvPr/>
        </p:nvSpPr>
        <p:spPr>
          <a:xfrm>
            <a:off x="2730750" y="4103769"/>
            <a:ext cx="81600" cy="15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1"/>
          <p:cNvSpPr/>
          <p:nvPr/>
        </p:nvSpPr>
        <p:spPr>
          <a:xfrm>
            <a:off x="441825" y="4103769"/>
            <a:ext cx="81600" cy="15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5" name="Google Shape;445;p51"/>
          <p:cNvGrpSpPr/>
          <p:nvPr/>
        </p:nvGrpSpPr>
        <p:grpSpPr>
          <a:xfrm>
            <a:off x="689288" y="2574844"/>
            <a:ext cx="3115323" cy="1106475"/>
            <a:chOff x="5109825" y="2738750"/>
            <a:chExt cx="3115323" cy="1106475"/>
          </a:xfrm>
        </p:grpSpPr>
        <p:pic>
          <p:nvPicPr>
            <p:cNvPr id="446" name="Google Shape;446;p51"/>
            <p:cNvPicPr preferRelativeResize="0"/>
            <p:nvPr/>
          </p:nvPicPr>
          <p:blipFill rotWithShape="1">
            <a:blip r:embed="rId8">
              <a:alphaModFix/>
            </a:blip>
            <a:srcRect b="0" l="0" r="0" t="0"/>
            <a:stretch/>
          </p:blipFill>
          <p:spPr>
            <a:xfrm>
              <a:off x="5109835" y="2738750"/>
              <a:ext cx="3115313" cy="1106475"/>
            </a:xfrm>
            <a:prstGeom prst="rect">
              <a:avLst/>
            </a:prstGeom>
            <a:noFill/>
            <a:ln>
              <a:noFill/>
            </a:ln>
          </p:spPr>
        </p:pic>
        <p:sp>
          <p:nvSpPr>
            <p:cNvPr id="447" name="Google Shape;447;p51"/>
            <p:cNvSpPr/>
            <p:nvPr/>
          </p:nvSpPr>
          <p:spPr>
            <a:xfrm>
              <a:off x="5109825" y="3104825"/>
              <a:ext cx="144600" cy="33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Dexterous Manipulation (review)</a:t>
            </a:r>
            <a:endParaRPr/>
          </a:p>
        </p:txBody>
      </p:sp>
      <p:pic>
        <p:nvPicPr>
          <p:cNvPr id="85" name="Google Shape;85;p16"/>
          <p:cNvPicPr preferRelativeResize="0"/>
          <p:nvPr/>
        </p:nvPicPr>
        <p:blipFill>
          <a:blip r:embed="rId3">
            <a:alphaModFix/>
          </a:blip>
          <a:stretch>
            <a:fillRect/>
          </a:stretch>
        </p:blipFill>
        <p:spPr>
          <a:xfrm>
            <a:off x="539775" y="1439150"/>
            <a:ext cx="8191500" cy="3171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2"/>
          <p:cNvSpPr txBox="1"/>
          <p:nvPr>
            <p:ph type="title"/>
          </p:nvPr>
        </p:nvSpPr>
        <p:spPr>
          <a:xfrm>
            <a:off x="311700" y="445025"/>
            <a:ext cx="8520600" cy="10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Finding the Geometry Stiffness:</a:t>
            </a:r>
            <a:endParaRPr/>
          </a:p>
          <a:p>
            <a:pPr indent="0" lvl="0" marL="0" rtl="0" algn="l">
              <a:lnSpc>
                <a:spcPct val="100000"/>
              </a:lnSpc>
              <a:spcBef>
                <a:spcPts val="0"/>
              </a:spcBef>
              <a:spcAft>
                <a:spcPts val="0"/>
              </a:spcAft>
              <a:buSzPts val="2800"/>
              <a:buNone/>
            </a:pPr>
            <a:r>
              <a:rPr lang="en"/>
              <a:t>Take the partial</a:t>
            </a:r>
            <a:endParaRPr/>
          </a:p>
        </p:txBody>
      </p:sp>
      <p:pic>
        <p:nvPicPr>
          <p:cNvPr id="453" name="Google Shape;453;p52"/>
          <p:cNvPicPr preferRelativeResize="0"/>
          <p:nvPr/>
        </p:nvPicPr>
        <p:blipFill rotWithShape="1">
          <a:blip r:embed="rId3">
            <a:alphaModFix/>
          </a:blip>
          <a:srcRect b="0" l="0" r="0" t="0"/>
          <a:stretch/>
        </p:blipFill>
        <p:spPr>
          <a:xfrm>
            <a:off x="3859200" y="1633975"/>
            <a:ext cx="5109674" cy="3215400"/>
          </a:xfrm>
          <a:prstGeom prst="rect">
            <a:avLst/>
          </a:prstGeom>
          <a:noFill/>
          <a:ln>
            <a:noFill/>
          </a:ln>
        </p:spPr>
      </p:pic>
      <p:sp>
        <p:nvSpPr>
          <p:cNvPr id="454" name="Google Shape;454;p52"/>
          <p:cNvSpPr/>
          <p:nvPr/>
        </p:nvSpPr>
        <p:spPr>
          <a:xfrm>
            <a:off x="2730750" y="4508500"/>
            <a:ext cx="81600" cy="15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2"/>
          <p:cNvSpPr/>
          <p:nvPr/>
        </p:nvSpPr>
        <p:spPr>
          <a:xfrm>
            <a:off x="441825" y="4508500"/>
            <a:ext cx="81600" cy="15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p52"/>
          <p:cNvPicPr preferRelativeResize="0"/>
          <p:nvPr/>
        </p:nvPicPr>
        <p:blipFill rotWithShape="1">
          <a:blip r:embed="rId4">
            <a:alphaModFix/>
          </a:blip>
          <a:srcRect b="0" l="0" r="0" t="0"/>
          <a:stretch/>
        </p:blipFill>
        <p:spPr>
          <a:xfrm>
            <a:off x="1806463" y="3125000"/>
            <a:ext cx="986626" cy="1724375"/>
          </a:xfrm>
          <a:prstGeom prst="rect">
            <a:avLst/>
          </a:prstGeom>
          <a:noFill/>
          <a:ln>
            <a:noFill/>
          </a:ln>
        </p:spPr>
      </p:pic>
      <p:pic>
        <p:nvPicPr>
          <p:cNvPr id="457" name="Google Shape;457;p52"/>
          <p:cNvPicPr preferRelativeResize="0"/>
          <p:nvPr/>
        </p:nvPicPr>
        <p:blipFill rotWithShape="1">
          <a:blip r:embed="rId5">
            <a:alphaModFix/>
          </a:blip>
          <a:srcRect b="0" l="0" r="25025" t="72883"/>
          <a:stretch/>
        </p:blipFill>
        <p:spPr>
          <a:xfrm>
            <a:off x="660050" y="1742288"/>
            <a:ext cx="3712125" cy="1099449"/>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Total Grasp Stiffness</a:t>
            </a:r>
            <a:endParaRPr/>
          </a:p>
        </p:txBody>
      </p:sp>
      <p:pic>
        <p:nvPicPr>
          <p:cNvPr id="463" name="Google Shape;463;p53"/>
          <p:cNvPicPr preferRelativeResize="0"/>
          <p:nvPr/>
        </p:nvPicPr>
        <p:blipFill rotWithShape="1">
          <a:blip r:embed="rId3">
            <a:alphaModFix/>
          </a:blip>
          <a:srcRect b="0" l="0" r="0" t="0"/>
          <a:stretch/>
        </p:blipFill>
        <p:spPr>
          <a:xfrm>
            <a:off x="981438" y="1638200"/>
            <a:ext cx="7181124" cy="1867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4"/>
          <p:cNvSpPr txBox="1"/>
          <p:nvPr>
            <p:ph type="title"/>
          </p:nvPr>
        </p:nvSpPr>
        <p:spPr>
          <a:xfrm>
            <a:off x="293700" y="283150"/>
            <a:ext cx="4379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Setup for the assignment</a:t>
            </a:r>
            <a:endParaRPr/>
          </a:p>
        </p:txBody>
      </p:sp>
      <p:pic>
        <p:nvPicPr>
          <p:cNvPr id="469" name="Google Shape;469;p54"/>
          <p:cNvPicPr preferRelativeResize="0"/>
          <p:nvPr/>
        </p:nvPicPr>
        <p:blipFill rotWithShape="1">
          <a:blip r:embed="rId3">
            <a:alphaModFix/>
          </a:blip>
          <a:srcRect b="0" l="0" r="0" t="0"/>
          <a:stretch/>
        </p:blipFill>
        <p:spPr>
          <a:xfrm>
            <a:off x="4513575" y="378800"/>
            <a:ext cx="4379595" cy="3820974"/>
          </a:xfrm>
          <a:prstGeom prst="rect">
            <a:avLst/>
          </a:prstGeom>
          <a:noFill/>
          <a:ln>
            <a:noFill/>
          </a:ln>
        </p:spPr>
      </p:pic>
      <p:sp>
        <p:nvSpPr>
          <p:cNvPr id="470" name="Google Shape;470;p54"/>
          <p:cNvSpPr txBox="1"/>
          <p:nvPr/>
        </p:nvSpPr>
        <p:spPr>
          <a:xfrm>
            <a:off x="4842025" y="4199775"/>
            <a:ext cx="3722700" cy="79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Top and front views of two fingers, each with 3 joints, holding a block. Finger links are at right angles</a:t>
            </a:r>
            <a:endParaRPr b="0" i="0" sz="1400" u="none" cap="none" strike="noStrike">
              <a:solidFill>
                <a:srgbClr val="000000"/>
              </a:solidFill>
              <a:latin typeface="Arial"/>
              <a:ea typeface="Arial"/>
              <a:cs typeface="Arial"/>
              <a:sym typeface="Arial"/>
            </a:endParaRPr>
          </a:p>
        </p:txBody>
      </p:sp>
      <p:sp>
        <p:nvSpPr>
          <p:cNvPr id="471" name="Google Shape;471;p54"/>
          <p:cNvSpPr txBox="1"/>
          <p:nvPr/>
        </p:nvSpPr>
        <p:spPr>
          <a:xfrm>
            <a:off x="476575" y="1168975"/>
            <a:ext cx="3857700" cy="326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We provide some Sympy code for the left finger. You add the right finger and compute Kb and Kj and confirm they match the results in the paper. (Do in sympy or convert to symbolic Matlab).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Then consider what happens if the fingertips have a radius of curvature, </a:t>
            </a:r>
            <a:r>
              <a:rPr b="0" i="1" lang="en" sz="1400" u="none" cap="none" strike="noStrike">
                <a:solidFill>
                  <a:srgbClr val="000000"/>
                </a:solidFill>
                <a:latin typeface="Arial"/>
                <a:ea typeface="Arial"/>
                <a:cs typeface="Arial"/>
                <a:sym typeface="Arial"/>
              </a:rPr>
              <a:t>r</a:t>
            </a:r>
            <a:r>
              <a:rPr b="0" i="0" lang="en" sz="1400" u="none" cap="none" strike="noStrike">
                <a:solidFill>
                  <a:srgbClr val="000000"/>
                </a:solidFill>
                <a:latin typeface="Arial"/>
                <a:ea typeface="Arial"/>
                <a:cs typeface="Arial"/>
                <a:sym typeface="Arial"/>
              </a:rPr>
              <a:t>, (hemispherical) with rolling.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Then consider what happens if the fingertips are soft, with ‘soft finger’ contact and with additional bending and torsional structural compliance at the fingertips. Ignore rolling in this case.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Dexterous Manipulation: object stiffness</a:t>
            </a:r>
            <a:endParaRPr/>
          </a:p>
        </p:txBody>
      </p:sp>
      <p:pic>
        <p:nvPicPr>
          <p:cNvPr id="91" name="Google Shape;91;p17"/>
          <p:cNvPicPr preferRelativeResize="0"/>
          <p:nvPr/>
        </p:nvPicPr>
        <p:blipFill>
          <a:blip r:embed="rId3">
            <a:alphaModFix/>
          </a:blip>
          <a:stretch>
            <a:fillRect/>
          </a:stretch>
        </p:blipFill>
        <p:spPr>
          <a:xfrm>
            <a:off x="193700" y="1171225"/>
            <a:ext cx="2673200" cy="1914612"/>
          </a:xfrm>
          <a:prstGeom prst="rect">
            <a:avLst/>
          </a:prstGeom>
          <a:noFill/>
          <a:ln>
            <a:noFill/>
          </a:ln>
        </p:spPr>
      </p:pic>
      <p:pic>
        <p:nvPicPr>
          <p:cNvPr id="92" name="Google Shape;92;p17"/>
          <p:cNvPicPr preferRelativeResize="0"/>
          <p:nvPr/>
        </p:nvPicPr>
        <p:blipFill>
          <a:blip r:embed="rId4">
            <a:alphaModFix/>
          </a:blip>
          <a:stretch>
            <a:fillRect/>
          </a:stretch>
        </p:blipFill>
        <p:spPr>
          <a:xfrm>
            <a:off x="3039075" y="1379538"/>
            <a:ext cx="5372100" cy="3076575"/>
          </a:xfrm>
          <a:prstGeom prst="rect">
            <a:avLst/>
          </a:prstGeom>
          <a:noFill/>
          <a:ln>
            <a:noFill/>
          </a:ln>
        </p:spPr>
      </p:pic>
      <p:sp>
        <p:nvSpPr>
          <p:cNvPr id="93" name="Google Shape;93;p17"/>
          <p:cNvSpPr/>
          <p:nvPr/>
        </p:nvSpPr>
        <p:spPr>
          <a:xfrm>
            <a:off x="1969150" y="1171236"/>
            <a:ext cx="2162850" cy="578425"/>
          </a:xfrm>
          <a:custGeom>
            <a:rect b="b" l="l" r="r" t="t"/>
            <a:pathLst>
              <a:path extrusionOk="0" h="23137" w="86514">
                <a:moveTo>
                  <a:pt x="0" y="23137"/>
                </a:moveTo>
                <a:cubicBezTo>
                  <a:pt x="16692" y="9781"/>
                  <a:pt x="39519" y="-3996"/>
                  <a:pt x="60259" y="1186"/>
                </a:cubicBezTo>
                <a:cubicBezTo>
                  <a:pt x="67729" y="3052"/>
                  <a:pt x="74513" y="7244"/>
                  <a:pt x="80919" y="11516"/>
                </a:cubicBezTo>
                <a:cubicBezTo>
                  <a:pt x="83288" y="13096"/>
                  <a:pt x="83966" y="16700"/>
                  <a:pt x="86514" y="17972"/>
                </a:cubicBezTo>
              </a:path>
            </a:pathLst>
          </a:custGeom>
          <a:noFill/>
          <a:ln cap="flat" cmpd="sng" w="38100">
            <a:solidFill>
              <a:schemeClr val="dk2"/>
            </a:solidFill>
            <a:prstDash val="solid"/>
            <a:round/>
            <a:headEnd len="med" w="med" type="none"/>
            <a:tailEnd len="med" w="med" type="none"/>
          </a:ln>
        </p:spPr>
      </p:sp>
      <p:cxnSp>
        <p:nvCxnSpPr>
          <p:cNvPr id="94" name="Google Shape;94;p17"/>
          <p:cNvCxnSpPr/>
          <p:nvPr/>
        </p:nvCxnSpPr>
        <p:spPr>
          <a:xfrm>
            <a:off x="4045900" y="1529913"/>
            <a:ext cx="237900" cy="2844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rotWithShape="1">
          <a:blip r:embed="rId3">
            <a:alphaModFix/>
          </a:blip>
          <a:srcRect b="0" l="0" r="0" t="0"/>
          <a:stretch/>
        </p:blipFill>
        <p:spPr>
          <a:xfrm>
            <a:off x="367273" y="1999025"/>
            <a:ext cx="4326967" cy="2348925"/>
          </a:xfrm>
          <a:prstGeom prst="rect">
            <a:avLst/>
          </a:prstGeom>
          <a:noFill/>
          <a:ln>
            <a:noFill/>
          </a:ln>
        </p:spPr>
      </p:pic>
      <p:sp>
        <p:nvSpPr>
          <p:cNvPr id="100" name="Google Shape;10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Grasp Stiffness Intuitively?</a:t>
            </a:r>
            <a:endParaRPr/>
          </a:p>
        </p:txBody>
      </p:sp>
      <p:pic>
        <p:nvPicPr>
          <p:cNvPr id="101" name="Google Shape;101;p18"/>
          <p:cNvPicPr preferRelativeResize="0"/>
          <p:nvPr/>
        </p:nvPicPr>
        <p:blipFill rotWithShape="1">
          <a:blip r:embed="rId4">
            <a:alphaModFix/>
          </a:blip>
          <a:srcRect b="0" l="0" r="0" t="0"/>
          <a:stretch/>
        </p:blipFill>
        <p:spPr>
          <a:xfrm>
            <a:off x="5157118" y="2039042"/>
            <a:ext cx="3096965" cy="1675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Grasp stiffness matrix</a:t>
            </a:r>
            <a:endParaRPr/>
          </a:p>
        </p:txBody>
      </p:sp>
      <p:sp>
        <p:nvSpPr>
          <p:cNvPr id="107" name="Google Shape;10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Grasp stiffness matrix effectively maps translations of the grasped object to forces that restore the object to its equilibrium.</a:t>
            </a:r>
            <a:endParaRPr/>
          </a:p>
        </p:txBody>
      </p:sp>
      <p:pic>
        <p:nvPicPr>
          <p:cNvPr id="108" name="Google Shape;108;p19"/>
          <p:cNvPicPr preferRelativeResize="0"/>
          <p:nvPr/>
        </p:nvPicPr>
        <p:blipFill rotWithShape="1">
          <a:blip r:embed="rId3">
            <a:alphaModFix/>
          </a:blip>
          <a:srcRect b="0" l="0" r="0" t="0"/>
          <a:stretch/>
        </p:blipFill>
        <p:spPr>
          <a:xfrm>
            <a:off x="4965672" y="3035747"/>
            <a:ext cx="3619175" cy="740775"/>
          </a:xfrm>
          <a:prstGeom prst="rect">
            <a:avLst/>
          </a:prstGeom>
          <a:noFill/>
          <a:ln>
            <a:noFill/>
          </a:ln>
        </p:spPr>
      </p:pic>
      <p:pic>
        <p:nvPicPr>
          <p:cNvPr id="109" name="Google Shape;109;p19"/>
          <p:cNvPicPr preferRelativeResize="0"/>
          <p:nvPr/>
        </p:nvPicPr>
        <p:blipFill rotWithShape="1">
          <a:blip r:embed="rId4">
            <a:alphaModFix/>
          </a:blip>
          <a:srcRect b="0" l="0" r="0" t="0"/>
          <a:stretch/>
        </p:blipFill>
        <p:spPr>
          <a:xfrm>
            <a:off x="367273" y="1999025"/>
            <a:ext cx="4326967" cy="2348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rotWithShape="1">
          <a:blip r:embed="rId3">
            <a:alphaModFix/>
          </a:blip>
          <a:srcRect b="0" l="0" r="0" t="0"/>
          <a:stretch/>
        </p:blipFill>
        <p:spPr>
          <a:xfrm>
            <a:off x="311700" y="943674"/>
            <a:ext cx="8598924" cy="3837626"/>
          </a:xfrm>
          <a:prstGeom prst="rect">
            <a:avLst/>
          </a:prstGeom>
          <a:noFill/>
          <a:ln>
            <a:noFill/>
          </a:ln>
        </p:spPr>
      </p:pic>
      <p:sp>
        <p:nvSpPr>
          <p:cNvPr id="115" name="Google Shape;115;p20"/>
          <p:cNvSpPr/>
          <p:nvPr/>
        </p:nvSpPr>
        <p:spPr>
          <a:xfrm>
            <a:off x="1966410" y="2322387"/>
            <a:ext cx="1164600" cy="8460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0"/>
          <p:cNvSpPr txBox="1"/>
          <p:nvPr>
            <p:ph type="title"/>
          </p:nvPr>
        </p:nvSpPr>
        <p:spPr>
          <a:xfrm>
            <a:off x="311700" y="287850"/>
            <a:ext cx="8520600" cy="58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u="sng">
                <a:solidFill>
                  <a:schemeClr val="hlink"/>
                </a:solidFill>
                <a:hlinkClick r:id="rId4"/>
              </a:rPr>
              <a:t>W. Griffin</a:t>
            </a:r>
            <a:r>
              <a:rPr lang="en" sz="2400"/>
              <a:t> - object impedance control for a teleoperated hand</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about inertia and damping?</a:t>
            </a:r>
            <a:endParaRPr/>
          </a:p>
        </p:txBody>
      </p:sp>
      <p:pic>
        <p:nvPicPr>
          <p:cNvPr id="122" name="Google Shape;122;p21"/>
          <p:cNvPicPr preferRelativeResize="0"/>
          <p:nvPr/>
        </p:nvPicPr>
        <p:blipFill rotWithShape="1">
          <a:blip r:embed="rId3">
            <a:alphaModFix/>
          </a:blip>
          <a:srcRect b="0" l="0" r="0" t="0"/>
          <a:stretch/>
        </p:blipFill>
        <p:spPr>
          <a:xfrm>
            <a:off x="5752978" y="1715925"/>
            <a:ext cx="2573575" cy="2234476"/>
          </a:xfrm>
          <a:prstGeom prst="rect">
            <a:avLst/>
          </a:prstGeom>
          <a:noFill/>
          <a:ln>
            <a:noFill/>
          </a:ln>
        </p:spPr>
      </p:pic>
      <p:sp>
        <p:nvSpPr>
          <p:cNvPr id="123" name="Google Shape;123;p21"/>
          <p:cNvSpPr txBox="1"/>
          <p:nvPr/>
        </p:nvSpPr>
        <p:spPr>
          <a:xfrm>
            <a:off x="362300" y="4529225"/>
            <a:ext cx="5346900" cy="31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u="none" cap="none" strike="noStrike">
                <a:solidFill>
                  <a:srgbClr val="000000"/>
                </a:solidFill>
                <a:latin typeface="Arial"/>
                <a:ea typeface="Arial"/>
                <a:cs typeface="Arial"/>
                <a:sym typeface="Arial"/>
              </a:rPr>
              <a:t>Oussama Khatib: CS 327A Advanced Robotics Textbook</a:t>
            </a:r>
            <a:endParaRPr b="0" i="0" u="none" cap="none" strike="noStrike">
              <a:solidFill>
                <a:srgbClr val="000000"/>
              </a:solidFill>
              <a:latin typeface="Arial"/>
              <a:ea typeface="Arial"/>
              <a:cs typeface="Arial"/>
              <a:sym typeface="Arial"/>
            </a:endParaRPr>
          </a:p>
        </p:txBody>
      </p:sp>
      <p:pic>
        <p:nvPicPr>
          <p:cNvPr id="124" name="Google Shape;124;p21"/>
          <p:cNvPicPr preferRelativeResize="0"/>
          <p:nvPr/>
        </p:nvPicPr>
        <p:blipFill rotWithShape="1">
          <a:blip r:embed="rId4">
            <a:alphaModFix/>
          </a:blip>
          <a:srcRect b="0" l="0" r="0" t="0"/>
          <a:stretch/>
        </p:blipFill>
        <p:spPr>
          <a:xfrm>
            <a:off x="507613" y="1792700"/>
            <a:ext cx="4900675" cy="428075"/>
          </a:xfrm>
          <a:prstGeom prst="rect">
            <a:avLst/>
          </a:prstGeom>
          <a:noFill/>
          <a:ln>
            <a:noFill/>
          </a:ln>
        </p:spPr>
      </p:pic>
      <p:sp>
        <p:nvSpPr>
          <p:cNvPr id="125" name="Google Shape;125;p21"/>
          <p:cNvSpPr txBox="1"/>
          <p:nvPr/>
        </p:nvSpPr>
        <p:spPr>
          <a:xfrm>
            <a:off x="362300" y="1387050"/>
            <a:ext cx="3808500" cy="31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Joint Space Manipulator Equation of Motion:</a:t>
            </a:r>
            <a:endParaRPr b="0" i="0" sz="1400" u="none" cap="none" strike="noStrike">
              <a:solidFill>
                <a:srgbClr val="000000"/>
              </a:solidFill>
              <a:latin typeface="Arial"/>
              <a:ea typeface="Arial"/>
              <a:cs typeface="Arial"/>
              <a:sym typeface="Arial"/>
            </a:endParaRPr>
          </a:p>
        </p:txBody>
      </p:sp>
      <p:pic>
        <p:nvPicPr>
          <p:cNvPr id="126" name="Google Shape;126;p21"/>
          <p:cNvPicPr preferRelativeResize="0"/>
          <p:nvPr/>
        </p:nvPicPr>
        <p:blipFill rotWithShape="1">
          <a:blip r:embed="rId5">
            <a:alphaModFix/>
          </a:blip>
          <a:srcRect b="0" l="0" r="0" t="0"/>
          <a:stretch/>
        </p:blipFill>
        <p:spPr>
          <a:xfrm>
            <a:off x="452100" y="2619125"/>
            <a:ext cx="5039301" cy="428075"/>
          </a:xfrm>
          <a:prstGeom prst="rect">
            <a:avLst/>
          </a:prstGeom>
          <a:noFill/>
          <a:ln>
            <a:noFill/>
          </a:ln>
        </p:spPr>
      </p:pic>
      <p:sp>
        <p:nvSpPr>
          <p:cNvPr id="127" name="Google Shape;127;p21"/>
          <p:cNvSpPr txBox="1"/>
          <p:nvPr/>
        </p:nvSpPr>
        <p:spPr>
          <a:xfrm>
            <a:off x="362300" y="2301450"/>
            <a:ext cx="4481700" cy="31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Operational Space Manipulator Equation of Motion:</a:t>
            </a:r>
            <a:endParaRPr b="0" i="0" sz="1400" u="none" cap="none" strike="noStrike">
              <a:solidFill>
                <a:srgbClr val="000000"/>
              </a:solidFill>
              <a:latin typeface="Arial"/>
              <a:ea typeface="Arial"/>
              <a:cs typeface="Arial"/>
              <a:sym typeface="Arial"/>
            </a:endParaRPr>
          </a:p>
        </p:txBody>
      </p:sp>
      <p:pic>
        <p:nvPicPr>
          <p:cNvPr id="128" name="Google Shape;128;p21"/>
          <p:cNvPicPr preferRelativeResize="0"/>
          <p:nvPr/>
        </p:nvPicPr>
        <p:blipFill rotWithShape="1">
          <a:blip r:embed="rId6">
            <a:alphaModFix/>
          </a:blip>
          <a:srcRect b="0" l="0" r="0" t="0"/>
          <a:stretch/>
        </p:blipFill>
        <p:spPr>
          <a:xfrm>
            <a:off x="438300" y="3618475"/>
            <a:ext cx="4558150" cy="526816"/>
          </a:xfrm>
          <a:prstGeom prst="rect">
            <a:avLst/>
          </a:prstGeom>
          <a:noFill/>
          <a:ln>
            <a:noFill/>
          </a:ln>
        </p:spPr>
      </p:pic>
      <p:sp>
        <p:nvSpPr>
          <p:cNvPr id="129" name="Google Shape;129;p21"/>
          <p:cNvSpPr txBox="1"/>
          <p:nvPr/>
        </p:nvSpPr>
        <p:spPr>
          <a:xfrm>
            <a:off x="362300" y="3215850"/>
            <a:ext cx="4481700" cy="31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Control Scheme: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